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60" r:id="rId6"/>
    <p:sldId id="283" r:id="rId7"/>
    <p:sldId id="284" r:id="rId8"/>
    <p:sldId id="263" r:id="rId9"/>
    <p:sldId id="264" r:id="rId10"/>
    <p:sldId id="265" r:id="rId11"/>
    <p:sldId id="266" r:id="rId12"/>
    <p:sldId id="267" r:id="rId13"/>
    <p:sldId id="285" r:id="rId14"/>
    <p:sldId id="269" r:id="rId15"/>
    <p:sldId id="270" r:id="rId16"/>
    <p:sldId id="286" r:id="rId17"/>
    <p:sldId id="287"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317E6-6347-468D-82D0-D876C8A1E7AD}" v="5" dt="2020-07-02T13:46:58.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6" autoAdjust="0"/>
    <p:restoredTop sz="94660"/>
  </p:normalViewPr>
  <p:slideViewPr>
    <p:cSldViewPr snapToGrid="0">
      <p:cViewPr varScale="1">
        <p:scale>
          <a:sx n="70" d="100"/>
          <a:sy n="70" d="100"/>
        </p:scale>
        <p:origin x="724" y="7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illiam" userId="c0db32dd-f5bf-4ee7-bbd2-c966c4533c6d" providerId="ADAL" clId="{2F2317E6-6347-468D-82D0-D876C8A1E7AD}"/>
    <pc:docChg chg="undo custSel delSld modSld">
      <pc:chgData name="David Gilliam" userId="c0db32dd-f5bf-4ee7-bbd2-c966c4533c6d" providerId="ADAL" clId="{2F2317E6-6347-468D-82D0-D876C8A1E7AD}" dt="2020-07-02T13:47:23.769" v="233" actId="2696"/>
      <pc:docMkLst>
        <pc:docMk/>
      </pc:docMkLst>
      <pc:sldChg chg="modSp mod">
        <pc:chgData name="David Gilliam" userId="c0db32dd-f5bf-4ee7-bbd2-c966c4533c6d" providerId="ADAL" clId="{2F2317E6-6347-468D-82D0-D876C8A1E7AD}" dt="2020-07-02T13:32:51.981" v="0" actId="20577"/>
        <pc:sldMkLst>
          <pc:docMk/>
          <pc:sldMk cId="3962608054" sldId="256"/>
        </pc:sldMkLst>
        <pc:spChg chg="mod">
          <ac:chgData name="David Gilliam" userId="c0db32dd-f5bf-4ee7-bbd2-c966c4533c6d" providerId="ADAL" clId="{2F2317E6-6347-468D-82D0-D876C8A1E7AD}" dt="2020-07-02T13:32:51.981" v="0" actId="20577"/>
          <ac:spMkLst>
            <pc:docMk/>
            <pc:sldMk cId="3962608054" sldId="256"/>
            <ac:spMk id="3" creationId="{00000000-0000-0000-0000-000000000000}"/>
          </ac:spMkLst>
        </pc:spChg>
      </pc:sldChg>
      <pc:sldChg chg="addSp delSp mod">
        <pc:chgData name="David Gilliam" userId="c0db32dd-f5bf-4ee7-bbd2-c966c4533c6d" providerId="ADAL" clId="{2F2317E6-6347-468D-82D0-D876C8A1E7AD}" dt="2020-07-02T13:33:38.791" v="2" actId="478"/>
        <pc:sldMkLst>
          <pc:docMk/>
          <pc:sldMk cId="1988697434" sldId="260"/>
        </pc:sldMkLst>
        <pc:spChg chg="add del">
          <ac:chgData name="David Gilliam" userId="c0db32dd-f5bf-4ee7-bbd2-c966c4533c6d" providerId="ADAL" clId="{2F2317E6-6347-468D-82D0-D876C8A1E7AD}" dt="2020-07-02T13:33:38.791" v="2" actId="478"/>
          <ac:spMkLst>
            <pc:docMk/>
            <pc:sldMk cId="1988697434" sldId="260"/>
            <ac:spMk id="8" creationId="{00000000-0000-0000-0000-000000000000}"/>
          </ac:spMkLst>
        </pc:spChg>
      </pc:sldChg>
      <pc:sldChg chg="del">
        <pc:chgData name="David Gilliam" userId="c0db32dd-f5bf-4ee7-bbd2-c966c4533c6d" providerId="ADAL" clId="{2F2317E6-6347-468D-82D0-D876C8A1E7AD}" dt="2020-07-02T13:36:55.158" v="5" actId="2696"/>
        <pc:sldMkLst>
          <pc:docMk/>
          <pc:sldMk cId="2697987944" sldId="272"/>
        </pc:sldMkLst>
      </pc:sldChg>
      <pc:sldChg chg="modSp mod">
        <pc:chgData name="David Gilliam" userId="c0db32dd-f5bf-4ee7-bbd2-c966c4533c6d" providerId="ADAL" clId="{2F2317E6-6347-468D-82D0-D876C8A1E7AD}" dt="2020-07-02T13:46:58.616" v="232" actId="207"/>
        <pc:sldMkLst>
          <pc:docMk/>
          <pc:sldMk cId="83788527" sldId="276"/>
        </pc:sldMkLst>
        <pc:spChg chg="mod">
          <ac:chgData name="David Gilliam" userId="c0db32dd-f5bf-4ee7-bbd2-c966c4533c6d" providerId="ADAL" clId="{2F2317E6-6347-468D-82D0-D876C8A1E7AD}" dt="2020-07-02T13:44:46.632" v="53" actId="403"/>
          <ac:spMkLst>
            <pc:docMk/>
            <pc:sldMk cId="83788527" sldId="276"/>
            <ac:spMk id="9" creationId="{00000000-0000-0000-0000-000000000000}"/>
          </ac:spMkLst>
        </pc:spChg>
        <pc:spChg chg="mod">
          <ac:chgData name="David Gilliam" userId="c0db32dd-f5bf-4ee7-bbd2-c966c4533c6d" providerId="ADAL" clId="{2F2317E6-6347-468D-82D0-D876C8A1E7AD}" dt="2020-07-02T13:46:58.616" v="232" actId="207"/>
          <ac:spMkLst>
            <pc:docMk/>
            <pc:sldMk cId="83788527" sldId="276"/>
            <ac:spMk id="10" creationId="{00000000-0000-0000-0000-000000000000}"/>
          </ac:spMkLst>
        </pc:spChg>
      </pc:sldChg>
      <pc:sldChg chg="modSp">
        <pc:chgData name="David Gilliam" userId="c0db32dd-f5bf-4ee7-bbd2-c966c4533c6d" providerId="ADAL" clId="{2F2317E6-6347-468D-82D0-D876C8A1E7AD}" dt="2020-07-02T13:36:43.292" v="4" actId="207"/>
        <pc:sldMkLst>
          <pc:docMk/>
          <pc:sldMk cId="3750907150" sldId="287"/>
        </pc:sldMkLst>
        <pc:spChg chg="mod">
          <ac:chgData name="David Gilliam" userId="c0db32dd-f5bf-4ee7-bbd2-c966c4533c6d" providerId="ADAL" clId="{2F2317E6-6347-468D-82D0-D876C8A1E7AD}" dt="2020-07-02T13:36:43.292" v="4" actId="207"/>
          <ac:spMkLst>
            <pc:docMk/>
            <pc:sldMk cId="3750907150" sldId="287"/>
            <ac:spMk id="4" creationId="{00000000-0000-0000-0000-000000000000}"/>
          </ac:spMkLst>
        </pc:spChg>
      </pc:sldChg>
      <pc:sldChg chg="del">
        <pc:chgData name="David Gilliam" userId="c0db32dd-f5bf-4ee7-bbd2-c966c4533c6d" providerId="ADAL" clId="{2F2317E6-6347-468D-82D0-D876C8A1E7AD}" dt="2020-07-02T13:47:23.769" v="233" actId="2696"/>
        <pc:sldMkLst>
          <pc:docMk/>
          <pc:sldMk cId="2996323519" sldId="288"/>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jbrown\My%20Documents\Portfolio\Barry%20UniversityCAEL%20report2009.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4061680863492"/>
          <c:y val="9.0579927509061728E-2"/>
          <c:w val="0.51406713813130878"/>
          <c:h val="0.73309461317336244"/>
        </c:manualLayout>
      </c:layout>
      <c:barChart>
        <c:barDir val="col"/>
        <c:grouping val="percentStacked"/>
        <c:varyColors val="0"/>
        <c:ser>
          <c:idx val="0"/>
          <c:order val="0"/>
          <c:tx>
            <c:strRef>
              <c:f>'Barry University'!$C$56</c:f>
              <c:strCache>
                <c:ptCount val="1"/>
                <c:pt idx="0">
                  <c:v>Associate's</c:v>
                </c:pt>
              </c:strCache>
            </c:strRef>
          </c:tx>
          <c:spPr>
            <a:solidFill>
              <a:srgbClr val="9999FF"/>
            </a:solidFill>
            <a:ln w="12700">
              <a:solidFill>
                <a:srgbClr val="000000"/>
              </a:solidFill>
              <a:prstDash val="solid"/>
            </a:ln>
          </c:spPr>
          <c:invertIfNegative val="0"/>
          <c:dLbls>
            <c:delete val="1"/>
          </c:dLbls>
          <c:cat>
            <c:strRef>
              <c:f>'Barry University'!$B$61:$B$62</c:f>
              <c:strCache>
                <c:ptCount val="2"/>
                <c:pt idx="0">
                  <c:v>Non-PLA Students</c:v>
                </c:pt>
                <c:pt idx="1">
                  <c:v>PLA Students</c:v>
                </c:pt>
              </c:strCache>
            </c:strRef>
          </c:cat>
          <c:val>
            <c:numRef>
              <c:f>'Barry University'!$C$61:$C$62</c:f>
              <c:numCache>
                <c:formatCode>0%</c:formatCode>
                <c:ptCount val="2"/>
                <c:pt idx="0">
                  <c:v>0</c:v>
                </c:pt>
                <c:pt idx="1">
                  <c:v>0</c:v>
                </c:pt>
              </c:numCache>
            </c:numRef>
          </c:val>
          <c:extLst>
            <c:ext xmlns:c16="http://schemas.microsoft.com/office/drawing/2014/chart" uri="{C3380CC4-5D6E-409C-BE32-E72D297353CC}">
              <c16:uniqueId val="{00000000-414F-47FE-8816-BD3702F074C8}"/>
            </c:ext>
          </c:extLst>
        </c:ser>
        <c:ser>
          <c:idx val="1"/>
          <c:order val="1"/>
          <c:tx>
            <c:strRef>
              <c:f>'Barry University'!$D$56</c:f>
              <c:strCache>
                <c:ptCount val="1"/>
                <c:pt idx="0">
                  <c:v>Bachelor's</c:v>
                </c:pt>
              </c:strCache>
            </c:strRef>
          </c:tx>
          <c:spPr>
            <a:solidFill>
              <a:srgbClr val="D34817">
                <a:lumMod val="75000"/>
              </a:srgbClr>
            </a:solidFill>
            <a:ln w="12700">
              <a:solidFill>
                <a:srgbClr val="000000"/>
              </a:solidFill>
              <a:prstDash val="solid"/>
            </a:ln>
          </c:spPr>
          <c:invertIfNegative val="0"/>
          <c:dLbls>
            <c:spPr>
              <a:noFill/>
              <a:ln w="25400">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'Barry University'!$B$61:$B$62</c:f>
              <c:strCache>
                <c:ptCount val="2"/>
                <c:pt idx="0">
                  <c:v>Non-PLA Students</c:v>
                </c:pt>
                <c:pt idx="1">
                  <c:v>PLA Students</c:v>
                </c:pt>
              </c:strCache>
            </c:strRef>
          </c:cat>
          <c:val>
            <c:numRef>
              <c:f>'Barry University'!$D$61:$D$62</c:f>
              <c:numCache>
                <c:formatCode>0%</c:formatCode>
                <c:ptCount val="2"/>
                <c:pt idx="0">
                  <c:v>0.22757111597374011</c:v>
                </c:pt>
                <c:pt idx="1">
                  <c:v>0.88994307400380523</c:v>
                </c:pt>
              </c:numCache>
            </c:numRef>
          </c:val>
          <c:extLst>
            <c:ext xmlns:c16="http://schemas.microsoft.com/office/drawing/2014/chart" uri="{C3380CC4-5D6E-409C-BE32-E72D297353CC}">
              <c16:uniqueId val="{00000001-414F-47FE-8816-BD3702F074C8}"/>
            </c:ext>
          </c:extLst>
        </c:ser>
        <c:ser>
          <c:idx val="2"/>
          <c:order val="2"/>
          <c:tx>
            <c:strRef>
              <c:f>'Barry University'!$E$56</c:f>
              <c:strCache>
                <c:ptCount val="1"/>
                <c:pt idx="0">
                  <c:v>Other</c:v>
                </c:pt>
              </c:strCache>
            </c:strRef>
          </c:tx>
          <c:spPr>
            <a:solidFill>
              <a:srgbClr val="FFFFCC"/>
            </a:solidFill>
            <a:ln w="12700">
              <a:solidFill>
                <a:srgbClr val="000000"/>
              </a:solidFill>
              <a:prstDash val="solid"/>
            </a:ln>
          </c:spPr>
          <c:invertIfNegative val="0"/>
          <c:dLbls>
            <c:delete val="1"/>
          </c:dLbls>
          <c:cat>
            <c:strRef>
              <c:f>'Barry University'!$B$61:$B$62</c:f>
              <c:strCache>
                <c:ptCount val="2"/>
                <c:pt idx="0">
                  <c:v>Non-PLA Students</c:v>
                </c:pt>
                <c:pt idx="1">
                  <c:v>PLA Students</c:v>
                </c:pt>
              </c:strCache>
            </c:strRef>
          </c:cat>
          <c:val>
            <c:numRef>
              <c:f>'Barry University'!$E$61:$E$62</c:f>
              <c:numCache>
                <c:formatCode>0%</c:formatCode>
                <c:ptCount val="2"/>
                <c:pt idx="0">
                  <c:v>0</c:v>
                </c:pt>
                <c:pt idx="1">
                  <c:v>0</c:v>
                </c:pt>
              </c:numCache>
            </c:numRef>
          </c:val>
          <c:extLst>
            <c:ext xmlns:c16="http://schemas.microsoft.com/office/drawing/2014/chart" uri="{C3380CC4-5D6E-409C-BE32-E72D297353CC}">
              <c16:uniqueId val="{00000002-414F-47FE-8816-BD3702F074C8}"/>
            </c:ext>
          </c:extLst>
        </c:ser>
        <c:ser>
          <c:idx val="3"/>
          <c:order val="3"/>
          <c:tx>
            <c:strRef>
              <c:f>'Barry University'!$F$56</c:f>
              <c:strCache>
                <c:ptCount val="1"/>
                <c:pt idx="0">
                  <c:v>No Degree Earned</c:v>
                </c:pt>
              </c:strCache>
            </c:strRef>
          </c:tx>
          <c:spPr>
            <a:solidFill>
              <a:srgbClr val="A28E6A">
                <a:lumMod val="60000"/>
                <a:lumOff val="40000"/>
              </a:srgbClr>
            </a:solidFill>
            <a:ln w="12700">
              <a:solidFill>
                <a:sysClr val="windowText" lastClr="000000"/>
              </a:solidFill>
              <a:prstDash val="solid"/>
            </a:ln>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'Barry University'!$B$61:$B$62</c:f>
              <c:strCache>
                <c:ptCount val="2"/>
                <c:pt idx="0">
                  <c:v>Non-PLA Students</c:v>
                </c:pt>
                <c:pt idx="1">
                  <c:v>PLA Students</c:v>
                </c:pt>
              </c:strCache>
            </c:strRef>
          </c:cat>
          <c:val>
            <c:numRef>
              <c:f>'Barry University'!$F$61:$F$62</c:f>
              <c:numCache>
                <c:formatCode>0%</c:formatCode>
                <c:ptCount val="2"/>
                <c:pt idx="0">
                  <c:v>0.77242888402625642</c:v>
                </c:pt>
                <c:pt idx="1">
                  <c:v>0.11005692599620526</c:v>
                </c:pt>
              </c:numCache>
            </c:numRef>
          </c:val>
          <c:extLst>
            <c:ext xmlns:c16="http://schemas.microsoft.com/office/drawing/2014/chart" uri="{C3380CC4-5D6E-409C-BE32-E72D297353CC}">
              <c16:uniqueId val="{00000003-414F-47FE-8816-BD3702F074C8}"/>
            </c:ext>
          </c:extLst>
        </c:ser>
        <c:dLbls>
          <c:showLegendKey val="0"/>
          <c:showVal val="1"/>
          <c:showCatName val="0"/>
          <c:showSerName val="0"/>
          <c:showPercent val="0"/>
          <c:showBubbleSize val="0"/>
        </c:dLbls>
        <c:gapWidth val="150"/>
        <c:overlap val="100"/>
        <c:axId val="180305392"/>
        <c:axId val="180305784"/>
      </c:barChart>
      <c:catAx>
        <c:axId val="18030539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2000"/>
            </a:pPr>
            <a:endParaRPr lang="en-US"/>
          </a:p>
        </c:txPr>
        <c:crossAx val="180305784"/>
        <c:crosses val="autoZero"/>
        <c:auto val="1"/>
        <c:lblAlgn val="ctr"/>
        <c:lblOffset val="100"/>
        <c:tickLblSkip val="1"/>
        <c:tickMarkSkip val="1"/>
        <c:noMultiLvlLbl val="0"/>
      </c:catAx>
      <c:valAx>
        <c:axId val="180305784"/>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a:pPr>
            <a:endParaRPr lang="en-US"/>
          </a:p>
        </c:txPr>
        <c:crossAx val="180305392"/>
        <c:crosses val="autoZero"/>
        <c:crossBetween val="between"/>
      </c:valAx>
      <c:spPr>
        <a:solidFill>
          <a:srgbClr val="D34817">
            <a:alpha val="60000"/>
          </a:srgbClr>
        </a:solidFill>
        <a:ln w="12700">
          <a:solidFill>
            <a:srgbClr val="808080"/>
          </a:solidFill>
          <a:prstDash val="solid"/>
        </a:ln>
      </c:spPr>
    </c:plotArea>
    <c:legend>
      <c:legendPos val="r"/>
      <c:legendEntry>
        <c:idx val="0"/>
        <c:txPr>
          <a:bodyPr/>
          <a:lstStyle/>
          <a:p>
            <a:pPr>
              <a:defRPr sz="2200" baseline="0">
                <a:solidFill>
                  <a:schemeClr val="bg2">
                    <a:lumMod val="75000"/>
                  </a:schemeClr>
                </a:solidFill>
              </a:defRPr>
            </a:pPr>
            <a:endParaRPr lang="en-US"/>
          </a:p>
        </c:txPr>
      </c:legendEntry>
      <c:legendEntry>
        <c:idx val="1"/>
        <c:delete val="1"/>
      </c:legendEntry>
      <c:legendEntry>
        <c:idx val="2"/>
        <c:txPr>
          <a:bodyPr/>
          <a:lstStyle/>
          <a:p>
            <a:pPr>
              <a:defRPr sz="2200"/>
            </a:pPr>
            <a:endParaRPr lang="en-US"/>
          </a:p>
        </c:txPr>
      </c:legendEntry>
      <c:legendEntry>
        <c:idx val="3"/>
        <c:delete val="1"/>
      </c:legendEntry>
      <c:layout>
        <c:manualLayout>
          <c:xMode val="edge"/>
          <c:yMode val="edge"/>
          <c:x val="0.71904452732882695"/>
          <c:y val="0.18650887389076501"/>
          <c:w val="0.24586775337293507"/>
          <c:h val="0.61799681289839714"/>
        </c:manualLayout>
      </c:layout>
      <c:overlay val="0"/>
      <c:spPr>
        <a:solidFill>
          <a:srgbClr val="FFFFFF"/>
        </a:solidFill>
        <a:ln w="3175" cap="rnd" cmpd="tri">
          <a:solidFill>
            <a:srgbClr val="9B2D1F"/>
          </a:solidFill>
          <a:prstDash val="solid"/>
        </a:ln>
      </c:spPr>
    </c:legend>
    <c:plotVisOnly val="1"/>
    <c:dispBlanksAs val="gap"/>
    <c:showDLblsOverMax val="0"/>
  </c:chart>
  <c:spPr>
    <a:noFill/>
    <a:ln w="9525">
      <a:noFill/>
    </a:ln>
  </c:spPr>
  <c:txPr>
    <a:bodyPr/>
    <a:lstStyle/>
    <a:p>
      <a:pPr>
        <a:defRPr kumimoji="0" lang="en-US" sz="2400" b="1" kern="1200" dirty="0" smtClean="0">
          <a:solidFill>
            <a:srgbClr val="C00000"/>
          </a:solidFill>
          <a:latin typeface="+mn-lt"/>
          <a:ea typeface="+mn-ea"/>
          <a:cs typeface="+mn-cs"/>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DD0B0CD-C693-4D25-87F0-761D2BD769E8}" type="datetimeFigureOut">
              <a:rPr lang="en-US" smtClean="0"/>
              <a:pPr/>
              <a:t>7/24/2020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4D6280-4105-4931-A215-B1DC6CB5B0A0}" type="slidenum">
              <a:rPr lang="en-US" smtClean="0"/>
              <a:pPr/>
              <a:t>‹#›</a:t>
            </a:fld>
            <a:endParaRPr lang="en-US" dirty="0"/>
          </a:p>
        </p:txBody>
      </p:sp>
    </p:spTree>
    <p:extLst>
      <p:ext uri="{BB962C8B-B14F-4D97-AF65-F5344CB8AC3E}">
        <p14:creationId xmlns:p14="http://schemas.microsoft.com/office/powerpoint/2010/main" val="3257468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95CB8-06BD-4F0E-945B-6FE80CFFC4F2}" type="slidenum">
              <a:rPr lang="en-US" smtClean="0"/>
              <a:pPr/>
              <a:t>7</a:t>
            </a:fld>
            <a:endParaRPr lang="en-US" dirty="0"/>
          </a:p>
        </p:txBody>
      </p:sp>
    </p:spTree>
    <p:extLst>
      <p:ext uri="{BB962C8B-B14F-4D97-AF65-F5344CB8AC3E}">
        <p14:creationId xmlns:p14="http://schemas.microsoft.com/office/powerpoint/2010/main" val="158470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B95CB8-06BD-4F0E-945B-6FE80CFFC4F2}" type="slidenum">
              <a:rPr lang="en-US" smtClean="0"/>
              <a:pPr/>
              <a:t>24</a:t>
            </a:fld>
            <a:endParaRPr lang="en-US" dirty="0"/>
          </a:p>
        </p:txBody>
      </p:sp>
    </p:spTree>
    <p:extLst>
      <p:ext uri="{BB962C8B-B14F-4D97-AF65-F5344CB8AC3E}">
        <p14:creationId xmlns:p14="http://schemas.microsoft.com/office/powerpoint/2010/main" val="2930424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6"/>
        </a:solidFill>
        <a:effectLst/>
      </p:bgPr>
    </p:bg>
    <p:spTree>
      <p:nvGrpSpPr>
        <p:cNvPr id="1" name=""/>
        <p:cNvGrpSpPr/>
        <p:nvPr/>
      </p:nvGrpSpPr>
      <p:grpSpPr>
        <a:xfrm>
          <a:off x="0" y="0"/>
          <a:ext cx="0" cy="0"/>
          <a:chOff x="0" y="0"/>
          <a:chExt cx="0" cy="0"/>
        </a:xfrm>
      </p:grpSpPr>
      <p:pic>
        <p:nvPicPr>
          <p:cNvPr id="6" name="Picture 5" descr="BarryUniversity Shield BLKmh.eps"/>
          <p:cNvPicPr>
            <a:picLocks noChangeAspect="1"/>
          </p:cNvPicPr>
          <p:nvPr userDrawn="1"/>
        </p:nvPicPr>
        <p:blipFill>
          <a:blip r:embed="rId2">
            <a:alphaModFix amt="19000"/>
            <a:extLst>
              <a:ext uri="{28A0092B-C50C-407E-A947-70E740481C1C}">
                <a14:useLocalDpi xmlns:a14="http://schemas.microsoft.com/office/drawing/2010/main" val="0"/>
              </a:ext>
            </a:extLst>
          </a:blip>
          <a:stretch>
            <a:fillRect/>
          </a:stretch>
        </p:blipFill>
        <p:spPr>
          <a:xfrm rot="1934613">
            <a:off x="6389437" y="160423"/>
            <a:ext cx="2594142" cy="2594142"/>
          </a:xfrm>
          <a:prstGeom prst="rect">
            <a:avLst/>
          </a:prstGeom>
        </p:spPr>
      </p:pic>
      <p:sp>
        <p:nvSpPr>
          <p:cNvPr id="2" name="Title 1"/>
          <p:cNvSpPr>
            <a:spLocks noGrp="1"/>
          </p:cNvSpPr>
          <p:nvPr>
            <p:ph type="ctrTitle"/>
          </p:nvPr>
        </p:nvSpPr>
        <p:spPr>
          <a:xfrm>
            <a:off x="685800" y="914400"/>
            <a:ext cx="7772400" cy="22860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3657600"/>
            <a:ext cx="7772400" cy="1371600"/>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858761"/>
            <a:ext cx="4572000" cy="565313"/>
          </a:xfrm>
          <a:prstGeom prst="rect">
            <a:avLst/>
          </a:prstGeom>
          <a:noFill/>
          <a:ln>
            <a:noFill/>
          </a:ln>
        </p:spPr>
      </p:pic>
      <p:cxnSp>
        <p:nvCxnSpPr>
          <p:cNvPr id="5" name="Straight Connector 4"/>
          <p:cNvCxnSpPr/>
          <p:nvPr userDrawn="1"/>
        </p:nvCxnSpPr>
        <p:spPr>
          <a:xfrm>
            <a:off x="0" y="5463541"/>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35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572000"/>
          </a:xfrm>
        </p:spPr>
        <p:txBody>
          <a:bodyPr tIns="182880"/>
          <a:lstStyle>
            <a:lvl1pPr marL="228600" marR="0" indent="-228600" algn="l" defTabSz="914400" rtl="0" eaLnBrk="1" fontAlgn="auto" latinLnBrk="0" hangingPunct="1">
              <a:lnSpc>
                <a:spcPct val="100000"/>
              </a:lnSpc>
              <a:spcBef>
                <a:spcPts val="1200"/>
              </a:spcBef>
              <a:spcAft>
                <a:spcPts val="0"/>
              </a:spcAft>
              <a:buClr>
                <a:srgbClr val="C41230"/>
              </a:buClr>
              <a:buSzPct val="80000"/>
              <a:buFont typeface="Wingdings" panose="05000000000000000000" pitchFamily="2" charset="2"/>
              <a:buChar char="§"/>
              <a:tabLst/>
              <a:defRPr sz="1900"/>
            </a:lvl1pPr>
            <a:lvl2pPr marL="4572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sz="1700"/>
            </a:lvl2pPr>
            <a:lvl3pPr marL="6858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sz="1500"/>
            </a:lvl3pPr>
            <a:lvl4pPr marL="9144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sz="1300"/>
            </a:lvl4pPr>
            <a:lvl5pPr marL="11430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sz="1100"/>
            </a:lvl5pPr>
          </a:lstStyle>
          <a:p>
            <a:pPr marL="228600" marR="0" lvl="0" indent="-228600" algn="l" defTabSz="914400" rtl="0" eaLnBrk="1" fontAlgn="auto" latinLnBrk="0" hangingPunct="1">
              <a:lnSpc>
                <a:spcPct val="100000"/>
              </a:lnSpc>
              <a:spcBef>
                <a:spcPts val="1200"/>
              </a:spcBef>
              <a:spcAft>
                <a:spcPts val="0"/>
              </a:spcAft>
              <a:buClr>
                <a:srgbClr val="C41230"/>
              </a:buClr>
              <a:buSzPct val="80000"/>
              <a:buFont typeface="Wingdings" panose="05000000000000000000" pitchFamily="2" charset="2"/>
              <a:buChar char="§"/>
              <a:tabLst/>
              <a:defRPr/>
            </a:pPr>
            <a:r>
              <a:rPr kumimoji="0" lang="en-US" sz="1900" b="0" i="0" u="none" strike="noStrike" kern="1200" cap="none" spc="0" normalizeH="0" baseline="0" noProof="0" dirty="0">
                <a:ln>
                  <a:noFill/>
                </a:ln>
                <a:solidFill>
                  <a:prstClr val="black"/>
                </a:solidFill>
                <a:effectLst/>
                <a:uLnTx/>
                <a:uFillTx/>
                <a:latin typeface="+mn-lt"/>
              </a:rPr>
              <a:t>Click to edit Master text styles</a:t>
            </a:r>
          </a:p>
          <a:p>
            <a:pPr marL="457200" marR="0" lvl="1"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mn-lt"/>
              </a:rPr>
              <a:t>Second level</a:t>
            </a:r>
          </a:p>
          <a:p>
            <a:pPr marL="685800" marR="0" lvl="2"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mn-lt"/>
              </a:rPr>
              <a:t>Third level</a:t>
            </a:r>
          </a:p>
          <a:p>
            <a:pPr marL="914400" marR="0" lvl="3"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mn-lt"/>
              </a:rPr>
              <a:t>Fourth level</a:t>
            </a:r>
          </a:p>
          <a:p>
            <a:pPr marL="1143000" marR="0" lvl="4"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rPr>
              <a:t>Fifth level</a:t>
            </a:r>
          </a:p>
        </p:txBody>
      </p:sp>
      <p:cxnSp>
        <p:nvCxnSpPr>
          <p:cNvPr id="9" name="Straight Connector 8"/>
          <p:cNvCxnSpPr/>
          <p:nvPr userDrawn="1"/>
        </p:nvCxnSpPr>
        <p:spPr>
          <a:xfrm>
            <a:off x="457200" y="1280160"/>
            <a:ext cx="82296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1" name="Slide Number Placeholder 6"/>
          <p:cNvSpPr>
            <a:spLocks noGrp="1"/>
          </p:cNvSpPr>
          <p:nvPr>
            <p:ph type="sldNum" sz="quarter" idx="4"/>
          </p:nvPr>
        </p:nvSpPr>
        <p:spPr>
          <a:xfrm>
            <a:off x="4114800" y="6357303"/>
            <a:ext cx="914400" cy="365125"/>
          </a:xfrm>
          <a:prstGeom prst="rect">
            <a:avLst/>
          </a:prstGeom>
        </p:spPr>
        <p:txBody>
          <a:bodyPr anchor="ctr"/>
          <a:lstStyle>
            <a:lvl1pPr algn="ctr">
              <a:defRPr sz="1200">
                <a:solidFill>
                  <a:schemeClr val="bg1"/>
                </a:solidFill>
              </a:defRPr>
            </a:lvl1pPr>
          </a:lstStyle>
          <a:p>
            <a:fld id="{E5A184BC-1277-4F66-B596-1E56F64269C2}" type="slidenum">
              <a:rPr lang="en-US" smtClean="0"/>
              <a:pPr/>
              <a:t>‹#›</a:t>
            </a:fld>
            <a:endParaRPr lang="en-US" dirty="0"/>
          </a:p>
        </p:txBody>
      </p:sp>
      <p:sp>
        <p:nvSpPr>
          <p:cNvPr id="13" name="Title Placeholder 1"/>
          <p:cNvSpPr>
            <a:spLocks noGrp="1"/>
          </p:cNvSpPr>
          <p:nvPr>
            <p:ph type="title"/>
          </p:nvPr>
        </p:nvSpPr>
        <p:spPr>
          <a:xfrm>
            <a:off x="457200" y="0"/>
            <a:ext cx="8229600" cy="128016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55466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83138"/>
            <a:ext cx="8229600" cy="2743200"/>
          </a:xfrm>
        </p:spPr>
        <p:txBody>
          <a:bodyPr tIns="0" anchor="b"/>
          <a:lstStyle>
            <a:lvl1pPr>
              <a:defRPr sz="8000" b="1">
                <a:solidFill>
                  <a:schemeClr val="bg1">
                    <a:alpha val="80000"/>
                  </a:schemeClr>
                </a:solidFill>
              </a:defRPr>
            </a:lvl1pPr>
          </a:lstStyle>
          <a:p>
            <a:r>
              <a:rPr lang="en-US" dirty="0"/>
              <a:t>Click to edit Master title style</a:t>
            </a:r>
          </a:p>
        </p:txBody>
      </p:sp>
      <p:sp>
        <p:nvSpPr>
          <p:cNvPr id="7" name="Rectangle 6"/>
          <p:cNvSpPr/>
          <p:nvPr userDrawn="1"/>
        </p:nvSpPr>
        <p:spPr>
          <a:xfrm>
            <a:off x="0" y="5943600"/>
            <a:ext cx="9144000" cy="91440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400800"/>
            <a:ext cx="1848823" cy="2286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
            <a:off x="8082383" y="6150239"/>
            <a:ext cx="640080" cy="640080"/>
          </a:xfrm>
          <a:prstGeom prst="rect">
            <a:avLst/>
          </a:prstGeom>
        </p:spPr>
      </p:pic>
      <p:cxnSp>
        <p:nvCxnSpPr>
          <p:cNvPr id="10" name="Straight Connector 9"/>
          <p:cNvCxnSpPr/>
          <p:nvPr userDrawn="1"/>
        </p:nvCxnSpPr>
        <p:spPr>
          <a:xfrm>
            <a:off x="0" y="603504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47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80160"/>
            <a:ext cx="4023360" cy="4572000"/>
          </a:xfrm>
        </p:spPr>
        <p:txBody>
          <a:bodyPr/>
          <a:lstStyle>
            <a:lvl1pPr marL="228600" marR="0" indent="-228600" algn="l" defTabSz="914400" rtl="0" eaLnBrk="1" fontAlgn="auto" latinLnBrk="0" hangingPunct="1">
              <a:lnSpc>
                <a:spcPct val="100000"/>
              </a:lnSpc>
              <a:spcBef>
                <a:spcPts val="1200"/>
              </a:spcBef>
              <a:spcAft>
                <a:spcPts val="0"/>
              </a:spcAft>
              <a:buClr>
                <a:srgbClr val="C41230"/>
              </a:buClr>
              <a:buSzPct val="80000"/>
              <a:buFont typeface="Wingdings" panose="05000000000000000000" pitchFamily="2" charset="2"/>
              <a:buChar char="§"/>
              <a:tabLst/>
              <a:defRPr/>
            </a:lvl1pPr>
            <a:lvl2pPr marL="4572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2pPr>
            <a:lvl3pPr marL="6858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3pPr>
            <a:lvl4pPr marL="9144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4pPr>
            <a:lvl5pPr marL="11430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5pPr>
          </a:lstStyle>
          <a:p>
            <a:pPr marL="228600" marR="0" lvl="0" indent="-228600" algn="l" defTabSz="914400" rtl="0" eaLnBrk="1" fontAlgn="auto" latinLnBrk="0" hangingPunct="1">
              <a:lnSpc>
                <a:spcPct val="100000"/>
              </a:lnSpc>
              <a:spcBef>
                <a:spcPts val="1200"/>
              </a:spcBef>
              <a:spcAft>
                <a:spcPts val="0"/>
              </a:spcAft>
              <a:buClr>
                <a:srgbClr val="C41230"/>
              </a:buClr>
              <a:buSzPct val="80000"/>
              <a:buFont typeface="Wingdings" panose="05000000000000000000" pitchFamily="2" charset="2"/>
              <a:buChar char="§"/>
              <a:tabLst/>
              <a:defRPr/>
            </a:pPr>
            <a:r>
              <a:rPr kumimoji="0" lang="en-US" sz="1900" b="0" i="0" u="none" strike="noStrike" kern="1200" cap="none" spc="0" normalizeH="0" baseline="0" noProof="0" dirty="0">
                <a:ln>
                  <a:noFill/>
                </a:ln>
                <a:solidFill>
                  <a:prstClr val="black"/>
                </a:solidFill>
                <a:effectLst/>
                <a:uLnTx/>
                <a:uFillTx/>
                <a:latin typeface="+mn-lt"/>
              </a:rPr>
              <a:t>Click to edit Master text styles</a:t>
            </a:r>
          </a:p>
          <a:p>
            <a:pPr marL="457200" marR="0" lvl="1"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mn-lt"/>
              </a:rPr>
              <a:t>Second level</a:t>
            </a:r>
          </a:p>
          <a:p>
            <a:pPr marL="685800" marR="0" lvl="2"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mn-lt"/>
              </a:rPr>
              <a:t>Third level</a:t>
            </a:r>
          </a:p>
          <a:p>
            <a:pPr marL="914400" marR="0" lvl="3"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mn-lt"/>
              </a:rPr>
              <a:t>Fourth level</a:t>
            </a:r>
          </a:p>
          <a:p>
            <a:pPr marL="1143000" marR="0" lvl="4"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rPr>
              <a:t>Fifth level</a:t>
            </a:r>
          </a:p>
        </p:txBody>
      </p:sp>
      <p:sp>
        <p:nvSpPr>
          <p:cNvPr id="4" name="Content Placeholder 3"/>
          <p:cNvSpPr>
            <a:spLocks noGrp="1"/>
          </p:cNvSpPr>
          <p:nvPr>
            <p:ph sz="half" idx="2"/>
          </p:nvPr>
        </p:nvSpPr>
        <p:spPr>
          <a:xfrm>
            <a:off x="4663440" y="1280160"/>
            <a:ext cx="4023360" cy="4572000"/>
          </a:xfrm>
        </p:spPr>
        <p:txBody>
          <a:bodyPr/>
          <a:lstStyle>
            <a:lvl1pPr marL="228600" marR="0" indent="-228600" algn="l" defTabSz="914400" rtl="0" eaLnBrk="1" fontAlgn="auto" latinLnBrk="0" hangingPunct="1">
              <a:lnSpc>
                <a:spcPct val="100000"/>
              </a:lnSpc>
              <a:spcBef>
                <a:spcPts val="1200"/>
              </a:spcBef>
              <a:spcAft>
                <a:spcPts val="0"/>
              </a:spcAft>
              <a:buClr>
                <a:srgbClr val="C41230"/>
              </a:buClr>
              <a:buSzPct val="80000"/>
              <a:buFont typeface="Wingdings" panose="05000000000000000000" pitchFamily="2" charset="2"/>
              <a:buChar char="§"/>
              <a:tabLst/>
              <a:defRPr/>
            </a:lvl1pPr>
            <a:lvl2pPr marL="4572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2pPr>
            <a:lvl3pPr marL="6858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3pPr>
            <a:lvl4pPr marL="9144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4pPr>
            <a:lvl5pPr marL="11430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5pPr>
          </a:lstStyle>
          <a:p>
            <a:pPr marL="228600" marR="0" lvl="0" indent="-228600" algn="l" defTabSz="914400" rtl="0" eaLnBrk="1" fontAlgn="auto" latinLnBrk="0" hangingPunct="1">
              <a:lnSpc>
                <a:spcPct val="100000"/>
              </a:lnSpc>
              <a:spcBef>
                <a:spcPts val="1200"/>
              </a:spcBef>
              <a:spcAft>
                <a:spcPts val="0"/>
              </a:spcAft>
              <a:buClr>
                <a:srgbClr val="C41230"/>
              </a:buClr>
              <a:buSzPct val="80000"/>
              <a:buFont typeface="Wingdings" panose="05000000000000000000" pitchFamily="2" charset="2"/>
              <a:buChar char="§"/>
              <a:tabLst/>
              <a:defRPr/>
            </a:pPr>
            <a:r>
              <a:rPr kumimoji="0" lang="en-US" sz="1900" b="0" i="0" u="none" strike="noStrike" kern="1200" cap="none" spc="0" normalizeH="0" baseline="0" noProof="0" dirty="0">
                <a:ln>
                  <a:noFill/>
                </a:ln>
                <a:solidFill>
                  <a:prstClr val="black"/>
                </a:solidFill>
                <a:effectLst/>
                <a:uLnTx/>
                <a:uFillTx/>
                <a:latin typeface="+mn-lt"/>
              </a:rPr>
              <a:t>Click to edit Master text styles</a:t>
            </a:r>
          </a:p>
          <a:p>
            <a:pPr marL="457200" marR="0" lvl="1"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mn-lt"/>
              </a:rPr>
              <a:t>Second level</a:t>
            </a:r>
          </a:p>
          <a:p>
            <a:pPr marL="685800" marR="0" lvl="2"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mn-lt"/>
              </a:rPr>
              <a:t>Third level</a:t>
            </a:r>
          </a:p>
          <a:p>
            <a:pPr marL="914400" marR="0" lvl="3"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mn-lt"/>
              </a:rPr>
              <a:t>Fourth level</a:t>
            </a:r>
          </a:p>
          <a:p>
            <a:pPr marL="1143000" marR="0" lvl="4"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rPr>
              <a:t>Fifth level</a:t>
            </a:r>
          </a:p>
        </p:txBody>
      </p:sp>
      <p:sp>
        <p:nvSpPr>
          <p:cNvPr id="8" name="Slide Number Placeholder 6"/>
          <p:cNvSpPr>
            <a:spLocks noGrp="1"/>
          </p:cNvSpPr>
          <p:nvPr>
            <p:ph type="sldNum" sz="quarter" idx="12"/>
          </p:nvPr>
        </p:nvSpPr>
        <p:spPr>
          <a:xfrm>
            <a:off x="4114800" y="6357303"/>
            <a:ext cx="914400" cy="365125"/>
          </a:xfrm>
          <a:prstGeom prst="rect">
            <a:avLst/>
          </a:prstGeom>
        </p:spPr>
        <p:txBody>
          <a:bodyPr anchor="ctr"/>
          <a:lstStyle>
            <a:lvl1pPr algn="ctr">
              <a:defRPr sz="1200">
                <a:solidFill>
                  <a:schemeClr val="bg1"/>
                </a:solidFill>
              </a:defRPr>
            </a:lvl1pPr>
          </a:lstStyle>
          <a:p>
            <a:fld id="{E5A184BC-1277-4F66-B596-1E56F64269C2}" type="slidenum">
              <a:rPr lang="en-US" smtClean="0"/>
              <a:pPr/>
              <a:t>‹#›</a:t>
            </a:fld>
            <a:endParaRPr lang="en-US" dirty="0"/>
          </a:p>
        </p:txBody>
      </p:sp>
    </p:spTree>
    <p:extLst>
      <p:ext uri="{BB962C8B-B14F-4D97-AF65-F5344CB8AC3E}">
        <p14:creationId xmlns:p14="http://schemas.microsoft.com/office/powerpoint/2010/main" val="247647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0160"/>
          </a:xfrm>
        </p:spPr>
        <p:txBody>
          <a:bodyPr/>
          <a:lstStyle/>
          <a:p>
            <a:r>
              <a:rPr lang="en-US" dirty="0"/>
              <a:t>Click to edit Master title style</a:t>
            </a:r>
          </a:p>
        </p:txBody>
      </p:sp>
      <p:sp>
        <p:nvSpPr>
          <p:cNvPr id="3" name="Text Placeholder 2"/>
          <p:cNvSpPr>
            <a:spLocks noGrp="1"/>
          </p:cNvSpPr>
          <p:nvPr>
            <p:ph type="body" idx="1"/>
          </p:nvPr>
        </p:nvSpPr>
        <p:spPr>
          <a:xfrm>
            <a:off x="457200" y="1282994"/>
            <a:ext cx="4023360" cy="640080"/>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39842"/>
            <a:ext cx="4023360" cy="3931920"/>
          </a:xfrm>
        </p:spPr>
        <p:txBody>
          <a:bodyPr/>
          <a:lstStyle>
            <a:lvl1pPr marL="228600" marR="0" indent="-228600" algn="l" defTabSz="914400" rtl="0" eaLnBrk="1" fontAlgn="auto" latinLnBrk="0" hangingPunct="1">
              <a:lnSpc>
                <a:spcPct val="100000"/>
              </a:lnSpc>
              <a:spcBef>
                <a:spcPts val="1200"/>
              </a:spcBef>
              <a:spcAft>
                <a:spcPts val="0"/>
              </a:spcAft>
              <a:buClr>
                <a:srgbClr val="C41230"/>
              </a:buClr>
              <a:buSzPct val="80000"/>
              <a:buFont typeface="Wingdings" panose="05000000000000000000" pitchFamily="2" charset="2"/>
              <a:buChar char="§"/>
              <a:tabLst/>
              <a:defRPr/>
            </a:lvl1pPr>
            <a:lvl2pPr marL="4572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2pPr>
            <a:lvl3pPr marL="6858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3pPr>
            <a:lvl4pPr marL="9144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4pPr>
            <a:lvl5pPr marL="11430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5pPr>
          </a:lstStyle>
          <a:p>
            <a:pPr marL="228600" marR="0" lvl="0" indent="-228600" algn="l" defTabSz="914400" rtl="0" eaLnBrk="1" fontAlgn="auto" latinLnBrk="0" hangingPunct="1">
              <a:lnSpc>
                <a:spcPct val="100000"/>
              </a:lnSpc>
              <a:spcBef>
                <a:spcPts val="1200"/>
              </a:spcBef>
              <a:spcAft>
                <a:spcPts val="0"/>
              </a:spcAft>
              <a:buClr>
                <a:srgbClr val="C41230"/>
              </a:buClr>
              <a:buSzPct val="80000"/>
              <a:buFont typeface="Wingdings" panose="05000000000000000000" pitchFamily="2" charset="2"/>
              <a:buChar char="§"/>
              <a:tabLst/>
              <a:defRPr/>
            </a:pPr>
            <a:r>
              <a:rPr kumimoji="0" lang="en-US" sz="1900" b="0" i="0" u="none" strike="noStrike" kern="1200" cap="none" spc="0" normalizeH="0" baseline="0" noProof="0" dirty="0">
                <a:ln>
                  <a:noFill/>
                </a:ln>
                <a:solidFill>
                  <a:prstClr val="black"/>
                </a:solidFill>
                <a:effectLst/>
                <a:uLnTx/>
                <a:uFillTx/>
                <a:latin typeface="+mn-lt"/>
              </a:rPr>
              <a:t>Click to edit Master text styles</a:t>
            </a:r>
          </a:p>
          <a:p>
            <a:pPr marL="457200" marR="0" lvl="1"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mn-lt"/>
              </a:rPr>
              <a:t>Second level</a:t>
            </a:r>
          </a:p>
          <a:p>
            <a:pPr marL="685800" marR="0" lvl="2"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mn-lt"/>
              </a:rPr>
              <a:t>Third level</a:t>
            </a:r>
          </a:p>
          <a:p>
            <a:pPr marL="914400" marR="0" lvl="3"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mn-lt"/>
              </a:rPr>
              <a:t>Fourth level</a:t>
            </a:r>
          </a:p>
          <a:p>
            <a:pPr marL="1143000" marR="0" lvl="4"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rPr>
              <a:t>Fifth level</a:t>
            </a:r>
          </a:p>
        </p:txBody>
      </p:sp>
      <p:sp>
        <p:nvSpPr>
          <p:cNvPr id="5" name="Text Placeholder 4"/>
          <p:cNvSpPr>
            <a:spLocks noGrp="1"/>
          </p:cNvSpPr>
          <p:nvPr>
            <p:ph type="body" sz="quarter" idx="3"/>
          </p:nvPr>
        </p:nvSpPr>
        <p:spPr>
          <a:xfrm>
            <a:off x="4663440" y="1282994"/>
            <a:ext cx="4023360" cy="640080"/>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1939842"/>
            <a:ext cx="4023360" cy="3931920"/>
          </a:xfrm>
        </p:spPr>
        <p:txBody>
          <a:bodyPr/>
          <a:lstStyle>
            <a:lvl1pPr marL="228600" marR="0" indent="-228600" algn="l" defTabSz="914400" rtl="0" eaLnBrk="1" fontAlgn="auto" latinLnBrk="0" hangingPunct="1">
              <a:lnSpc>
                <a:spcPct val="100000"/>
              </a:lnSpc>
              <a:spcBef>
                <a:spcPts val="1200"/>
              </a:spcBef>
              <a:spcAft>
                <a:spcPts val="0"/>
              </a:spcAft>
              <a:buClr>
                <a:srgbClr val="C41230"/>
              </a:buClr>
              <a:buSzPct val="80000"/>
              <a:buFont typeface="Wingdings" panose="05000000000000000000" pitchFamily="2" charset="2"/>
              <a:buChar char="§"/>
              <a:tabLst/>
              <a:defRPr/>
            </a:lvl1pPr>
            <a:lvl2pPr marL="4572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2pPr>
            <a:lvl3pPr marL="6858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3pPr>
            <a:lvl4pPr marL="9144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4pPr>
            <a:lvl5pPr marL="1143000" marR="0"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lvl5pPr>
          </a:lstStyle>
          <a:p>
            <a:pPr marL="228600" marR="0" lvl="0" indent="-228600" algn="l" defTabSz="914400" rtl="0" eaLnBrk="1" fontAlgn="auto" latinLnBrk="0" hangingPunct="1">
              <a:lnSpc>
                <a:spcPct val="100000"/>
              </a:lnSpc>
              <a:spcBef>
                <a:spcPts val="1200"/>
              </a:spcBef>
              <a:spcAft>
                <a:spcPts val="0"/>
              </a:spcAft>
              <a:buClr>
                <a:srgbClr val="C41230"/>
              </a:buClr>
              <a:buSzPct val="80000"/>
              <a:buFont typeface="Wingdings" panose="05000000000000000000" pitchFamily="2" charset="2"/>
              <a:buChar char="§"/>
              <a:tabLst/>
              <a:defRPr/>
            </a:pPr>
            <a:r>
              <a:rPr kumimoji="0" lang="en-US" sz="1900" b="0" i="0" u="none" strike="noStrike" kern="1200" cap="none" spc="0" normalizeH="0" baseline="0" noProof="0" dirty="0">
                <a:ln>
                  <a:noFill/>
                </a:ln>
                <a:solidFill>
                  <a:prstClr val="black"/>
                </a:solidFill>
                <a:effectLst/>
                <a:uLnTx/>
                <a:uFillTx/>
                <a:latin typeface="+mn-lt"/>
              </a:rPr>
              <a:t>Click to edit Master text styles</a:t>
            </a:r>
          </a:p>
          <a:p>
            <a:pPr marL="457200" marR="0" lvl="1"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mn-lt"/>
              </a:rPr>
              <a:t>Second level</a:t>
            </a:r>
          </a:p>
          <a:p>
            <a:pPr marL="685800" marR="0" lvl="2"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mn-lt"/>
              </a:rPr>
              <a:t>Third level</a:t>
            </a:r>
          </a:p>
          <a:p>
            <a:pPr marL="914400" marR="0" lvl="3"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mn-lt"/>
              </a:rPr>
              <a:t>Fourth level</a:t>
            </a:r>
          </a:p>
          <a:p>
            <a:pPr marL="1143000" marR="0" lvl="4" indent="-228600" algn="l" defTabSz="914400" rtl="0" eaLnBrk="1" fontAlgn="auto" latinLnBrk="0" hangingPunct="1">
              <a:lnSpc>
                <a:spcPct val="100000"/>
              </a:lnSpc>
              <a:spcBef>
                <a:spcPts val="500"/>
              </a:spcBef>
              <a:spcAft>
                <a:spcPts val="0"/>
              </a:spcAft>
              <a:buClr>
                <a:srgbClr val="C41230"/>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rPr>
              <a:t>Fifth level</a:t>
            </a:r>
          </a:p>
        </p:txBody>
      </p:sp>
      <p:sp>
        <p:nvSpPr>
          <p:cNvPr id="10" name="Slide Number Placeholder 6"/>
          <p:cNvSpPr>
            <a:spLocks noGrp="1"/>
          </p:cNvSpPr>
          <p:nvPr>
            <p:ph type="sldNum" sz="quarter" idx="12"/>
          </p:nvPr>
        </p:nvSpPr>
        <p:spPr>
          <a:xfrm>
            <a:off x="4114800" y="6357303"/>
            <a:ext cx="914400" cy="365125"/>
          </a:xfrm>
          <a:prstGeom prst="rect">
            <a:avLst/>
          </a:prstGeom>
        </p:spPr>
        <p:txBody>
          <a:bodyPr anchor="ctr"/>
          <a:lstStyle>
            <a:lvl1pPr algn="ctr">
              <a:defRPr sz="1200">
                <a:solidFill>
                  <a:schemeClr val="bg1"/>
                </a:solidFill>
              </a:defRPr>
            </a:lvl1pPr>
          </a:lstStyle>
          <a:p>
            <a:fld id="{E5A184BC-1277-4F66-B596-1E56F64269C2}" type="slidenum">
              <a:rPr lang="en-US" smtClean="0"/>
              <a:pPr/>
              <a:t>‹#›</a:t>
            </a:fld>
            <a:endParaRPr lang="en-US" dirty="0"/>
          </a:p>
        </p:txBody>
      </p:sp>
    </p:spTree>
    <p:extLst>
      <p:ext uri="{BB962C8B-B14F-4D97-AF65-F5344CB8AC3E}">
        <p14:creationId xmlns:p14="http://schemas.microsoft.com/office/powerpoint/2010/main" val="358657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6"/>
          <p:cNvSpPr>
            <a:spLocks noGrp="1"/>
          </p:cNvSpPr>
          <p:nvPr>
            <p:ph type="sldNum" sz="quarter" idx="12"/>
          </p:nvPr>
        </p:nvSpPr>
        <p:spPr>
          <a:xfrm>
            <a:off x="4114800" y="6357303"/>
            <a:ext cx="914400" cy="365125"/>
          </a:xfrm>
          <a:prstGeom prst="rect">
            <a:avLst/>
          </a:prstGeom>
        </p:spPr>
        <p:txBody>
          <a:bodyPr anchor="ctr"/>
          <a:lstStyle>
            <a:lvl1pPr algn="ctr">
              <a:defRPr sz="1200">
                <a:solidFill>
                  <a:schemeClr val="bg1"/>
                </a:solidFill>
              </a:defRPr>
            </a:lvl1pPr>
          </a:lstStyle>
          <a:p>
            <a:fld id="{E5A184BC-1277-4F66-B596-1E56F64269C2}" type="slidenum">
              <a:rPr lang="en-US" smtClean="0"/>
              <a:pPr/>
              <a:t>‹#›</a:t>
            </a:fld>
            <a:endParaRPr lang="en-US" dirty="0"/>
          </a:p>
        </p:txBody>
      </p:sp>
    </p:spTree>
    <p:extLst>
      <p:ext uri="{BB962C8B-B14F-4D97-AF65-F5344CB8AC3E}">
        <p14:creationId xmlns:p14="http://schemas.microsoft.com/office/powerpoint/2010/main" val="49099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5943600"/>
            <a:ext cx="9144000" cy="91440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400800"/>
            <a:ext cx="1848823" cy="2286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
            <a:off x="8082383" y="6150239"/>
            <a:ext cx="640080" cy="640080"/>
          </a:xfrm>
          <a:prstGeom prst="rect">
            <a:avLst/>
          </a:prstGeom>
        </p:spPr>
      </p:pic>
      <p:cxnSp>
        <p:nvCxnSpPr>
          <p:cNvPr id="8" name="Straight Connector 7"/>
          <p:cNvCxnSpPr/>
          <p:nvPr userDrawn="1"/>
        </p:nvCxnSpPr>
        <p:spPr>
          <a:xfrm>
            <a:off x="0" y="603504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4"/>
          </p:nvPr>
        </p:nvSpPr>
        <p:spPr>
          <a:xfrm>
            <a:off x="4114800" y="6357303"/>
            <a:ext cx="914400" cy="365125"/>
          </a:xfrm>
          <a:prstGeom prst="rect">
            <a:avLst/>
          </a:prstGeom>
        </p:spPr>
        <p:txBody>
          <a:bodyPr anchor="ctr"/>
          <a:lstStyle>
            <a:lvl1pPr algn="ctr">
              <a:defRPr sz="1200">
                <a:solidFill>
                  <a:schemeClr val="bg1"/>
                </a:solidFill>
              </a:defRPr>
            </a:lvl1pPr>
          </a:lstStyle>
          <a:p>
            <a:fld id="{E5A184BC-1277-4F66-B596-1E56F64269C2}" type="slidenum">
              <a:rPr lang="en-US" smtClean="0"/>
              <a:pPr/>
              <a:t>‹#›</a:t>
            </a:fld>
            <a:endParaRPr lang="en-US" dirty="0"/>
          </a:p>
        </p:txBody>
      </p:sp>
    </p:spTree>
    <p:extLst>
      <p:ext uri="{BB962C8B-B14F-4D97-AF65-F5344CB8AC3E}">
        <p14:creationId xmlns:p14="http://schemas.microsoft.com/office/powerpoint/2010/main" val="413410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8016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80160"/>
            <a:ext cx="8229600" cy="4572000"/>
          </a:xfrm>
          <a:prstGeom prst="rect">
            <a:avLst/>
          </a:prstGeom>
        </p:spPr>
        <p:txBody>
          <a:bodyPr vert="horz" lIns="91440" tIns="182880" rIns="91440" bIns="45720" rtlCol="0">
            <a:noAutofit/>
          </a:bodyPr>
          <a:lstStyle/>
          <a:p>
            <a:pPr lvl="0">
              <a:lnSpc>
                <a:spcPct val="100000"/>
              </a:lnSpc>
              <a:spcBef>
                <a:spcPts val="1200"/>
              </a:spcBef>
              <a:buSzPct val="80000"/>
              <a:buFont typeface="Wingdings" panose="05000000000000000000" pitchFamily="2" charset="2"/>
              <a:buChar char="§"/>
            </a:pPr>
            <a:r>
              <a:rPr lang="en-US" dirty="0"/>
              <a:t>Click to edit Master text styles</a:t>
            </a:r>
          </a:p>
          <a:p>
            <a:pPr marL="457200" lvl="1">
              <a:lnSpc>
                <a:spcPct val="100000"/>
              </a:lnSpc>
              <a:buSzPct val="80000"/>
              <a:buFont typeface="Wingdings" panose="05000000000000000000" pitchFamily="2" charset="2"/>
              <a:buChar char="§"/>
            </a:pPr>
            <a:r>
              <a:rPr lang="en-US" dirty="0"/>
              <a:t>Second level</a:t>
            </a:r>
          </a:p>
          <a:p>
            <a:pPr marL="685800" lvl="2">
              <a:lnSpc>
                <a:spcPct val="100000"/>
              </a:lnSpc>
              <a:buSzPct val="80000"/>
              <a:buFont typeface="Wingdings" panose="05000000000000000000" pitchFamily="2" charset="2"/>
              <a:buChar char="§"/>
            </a:pPr>
            <a:r>
              <a:rPr lang="en-US" dirty="0"/>
              <a:t>Third level</a:t>
            </a:r>
          </a:p>
          <a:p>
            <a:pPr marL="914400" lvl="3">
              <a:lnSpc>
                <a:spcPct val="100000"/>
              </a:lnSpc>
              <a:buSzPct val="80000"/>
              <a:buFont typeface="Wingdings" panose="05000000000000000000" pitchFamily="2" charset="2"/>
              <a:buChar char="§"/>
            </a:pPr>
            <a:r>
              <a:rPr lang="en-US" dirty="0"/>
              <a:t>Fourth level</a:t>
            </a:r>
          </a:p>
          <a:p>
            <a:pPr marL="1143000" lvl="4">
              <a:lnSpc>
                <a:spcPct val="100000"/>
              </a:lnSpc>
              <a:buSzPct val="80000"/>
              <a:buFont typeface="Wingdings" panose="05000000000000000000" pitchFamily="2" charset="2"/>
              <a:buChar char="§"/>
            </a:pPr>
            <a:r>
              <a:rPr lang="en-US" dirty="0"/>
              <a:t>Fifth level</a:t>
            </a:r>
          </a:p>
        </p:txBody>
      </p:sp>
      <p:sp>
        <p:nvSpPr>
          <p:cNvPr id="11" name="Rectangle 10"/>
          <p:cNvSpPr/>
          <p:nvPr userDrawn="1"/>
        </p:nvSpPr>
        <p:spPr>
          <a:xfrm>
            <a:off x="0" y="5943600"/>
            <a:ext cx="9144000" cy="91440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 y="6400800"/>
            <a:ext cx="1848823" cy="228600"/>
          </a:xfrm>
          <a:prstGeom prst="rect">
            <a:avLst/>
          </a:prstGeom>
        </p:spPr>
      </p:pic>
      <p:cxnSp>
        <p:nvCxnSpPr>
          <p:cNvPr id="14" name="Straight Connector 13"/>
          <p:cNvCxnSpPr/>
          <p:nvPr userDrawn="1"/>
        </p:nvCxnSpPr>
        <p:spPr>
          <a:xfrm>
            <a:off x="0" y="603504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57200" y="1280160"/>
            <a:ext cx="82296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6" name="Slide Number Placeholder 6"/>
          <p:cNvSpPr>
            <a:spLocks noGrp="1"/>
          </p:cNvSpPr>
          <p:nvPr>
            <p:ph type="sldNum" sz="quarter" idx="4"/>
          </p:nvPr>
        </p:nvSpPr>
        <p:spPr>
          <a:xfrm>
            <a:off x="4114800" y="6357303"/>
            <a:ext cx="914400" cy="365125"/>
          </a:xfrm>
          <a:prstGeom prst="rect">
            <a:avLst/>
          </a:prstGeom>
        </p:spPr>
        <p:txBody>
          <a:bodyPr anchor="ctr"/>
          <a:lstStyle>
            <a:lvl1pPr algn="ctr">
              <a:defRPr sz="1200">
                <a:solidFill>
                  <a:schemeClr val="bg1"/>
                </a:solidFill>
              </a:defRPr>
            </a:lvl1pPr>
          </a:lstStyle>
          <a:p>
            <a:fld id="{E5A184BC-1277-4F66-B596-1E56F64269C2}" type="slidenum">
              <a:rPr lang="en-US" smtClean="0"/>
              <a:pPr/>
              <a:t>‹#›</a:t>
            </a:fld>
            <a:endParaRPr lang="en-US" dirty="0"/>
          </a:p>
        </p:txBody>
      </p:sp>
      <p:pic>
        <p:nvPicPr>
          <p:cNvPr id="4" name="Picture 3" descr="BarryUniversity Shield BLKmh.eps"/>
          <p:cNvPicPr>
            <a:picLocks noChangeAspect="1"/>
          </p:cNvPicPr>
          <p:nvPr userDrawn="1"/>
        </p:nvPicPr>
        <p:blipFill>
          <a:blip r:embed="rId10" cstate="print">
            <a:alphaModFix amt="22000"/>
            <a:extLst>
              <a:ext uri="{28A0092B-C50C-407E-A947-70E740481C1C}">
                <a14:useLocalDpi xmlns:a14="http://schemas.microsoft.com/office/drawing/2010/main" val="0"/>
              </a:ext>
            </a:extLst>
          </a:blip>
          <a:stretch>
            <a:fillRect/>
          </a:stretch>
        </p:blipFill>
        <p:spPr>
          <a:xfrm rot="1315650">
            <a:off x="7783034" y="6112513"/>
            <a:ext cx="639597" cy="639597"/>
          </a:xfrm>
          <a:prstGeom prst="rect">
            <a:avLst/>
          </a:prstGeom>
        </p:spPr>
      </p:pic>
    </p:spTree>
    <p:extLst>
      <p:ext uri="{BB962C8B-B14F-4D97-AF65-F5344CB8AC3E}">
        <p14:creationId xmlns:p14="http://schemas.microsoft.com/office/powerpoint/2010/main" val="2082542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defTabSz="914400" rtl="0" eaLnBrk="1" latinLnBrk="0" hangingPunct="1">
        <a:lnSpc>
          <a:spcPct val="90000"/>
        </a:lnSpc>
        <a:spcBef>
          <a:spcPct val="0"/>
        </a:spcBef>
        <a:buNone/>
        <a:defRPr lang="en-US" sz="2800" b="1" kern="1200" dirty="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lang="en-US" sz="19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7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5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3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1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650" y="1066800"/>
            <a:ext cx="7772400" cy="2286000"/>
          </a:xfrm>
        </p:spPr>
        <p:txBody>
          <a:bodyPr/>
          <a:lstStyle/>
          <a:p>
            <a:pPr algn="ctr"/>
            <a:r>
              <a:rPr lang="en-US" sz="3600" dirty="0"/>
              <a:t>The Online Experiential Learning Portfolio Program </a:t>
            </a:r>
            <a:br>
              <a:rPr lang="en-US" sz="3600" dirty="0"/>
            </a:br>
            <a:r>
              <a:rPr lang="en-US" sz="3600" dirty="0"/>
              <a:t/>
            </a:r>
            <a:br>
              <a:rPr lang="en-US" sz="3600" dirty="0"/>
            </a:br>
            <a:r>
              <a:rPr lang="en-US" sz="2400" dirty="0"/>
              <a:t>Earn college credit  for learning from your work and community service experiences!  </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3" name="Subtitle 2"/>
          <p:cNvSpPr>
            <a:spLocks noGrp="1"/>
          </p:cNvSpPr>
          <p:nvPr>
            <p:ph type="subTitle" idx="1"/>
          </p:nvPr>
        </p:nvSpPr>
        <p:spPr>
          <a:xfrm>
            <a:off x="595650" y="3352800"/>
            <a:ext cx="7772400" cy="1371600"/>
          </a:xfrm>
        </p:spPr>
        <p:txBody>
          <a:bodyPr/>
          <a:lstStyle/>
          <a:p>
            <a:pPr algn="ctr"/>
            <a:r>
              <a:rPr lang="en-US" sz="2000" b="1" dirty="0"/>
              <a:t>You may not have been in higher education, but you never stopped learning from your experiences. </a:t>
            </a:r>
          </a:p>
          <a:p>
            <a:pPr algn="ctr"/>
            <a:endParaRPr lang="en-US" sz="2000" dirty="0"/>
          </a:p>
        </p:txBody>
      </p:sp>
      <p:pic>
        <p:nvPicPr>
          <p:cNvPr id="4" name="Picture 15" descr="C:\Users\jbrown\AppData\Local\Microsoft\Windows\Temporary Internet Files\Content.IE5\KYACMWG3\MP900411828[1].jpg"/>
          <p:cNvPicPr>
            <a:picLocks noChangeAspect="1" noChangeArrowheads="1"/>
          </p:cNvPicPr>
          <p:nvPr/>
        </p:nvPicPr>
        <p:blipFill>
          <a:blip r:embed="rId2" cstate="print"/>
          <a:srcRect/>
          <a:stretch>
            <a:fillRect/>
          </a:stretch>
        </p:blipFill>
        <p:spPr bwMode="auto">
          <a:xfrm>
            <a:off x="6000934" y="4402394"/>
            <a:ext cx="2907092" cy="2290436"/>
          </a:xfrm>
          <a:prstGeom prst="rect">
            <a:avLst/>
          </a:prstGeom>
          <a:noFill/>
        </p:spPr>
      </p:pic>
    </p:spTree>
    <p:extLst>
      <p:ext uri="{BB962C8B-B14F-4D97-AF65-F5344CB8AC3E}">
        <p14:creationId xmlns:p14="http://schemas.microsoft.com/office/powerpoint/2010/main" val="3962608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418303"/>
            <a:ext cx="8705360" cy="3581400"/>
          </a:xfrm>
        </p:spPr>
        <p:txBody>
          <a:bodyPr>
            <a:normAutofit/>
          </a:bodyPr>
          <a:lstStyle/>
          <a:p>
            <a:pPr marR="0">
              <a:lnSpc>
                <a:spcPct val="115000"/>
              </a:lnSpc>
              <a:spcBef>
                <a:spcPts val="0"/>
              </a:spcBef>
              <a:spcAft>
                <a:spcPts val="1000"/>
              </a:spcAft>
              <a:buFont typeface="Wingdings" panose="05000000000000000000" pitchFamily="2" charset="2"/>
              <a:buChar char="q"/>
            </a:pPr>
            <a:r>
              <a:rPr lang="en-US" sz="2400" b="1" dirty="0">
                <a:solidFill>
                  <a:srgbClr val="C00000"/>
                </a:solidFill>
              </a:rPr>
              <a:t> Contact your advisor who will enter you into Canvas where you’ll find the tools you need to get started. These tools include</a:t>
            </a:r>
            <a:endParaRPr lang="en-US" sz="2400" b="1" dirty="0"/>
          </a:p>
          <a:p>
            <a:pPr marL="342900" lvl="3" indent="-342900">
              <a:lnSpc>
                <a:spcPct val="95000"/>
              </a:lnSpc>
              <a:spcAft>
                <a:spcPts val="600"/>
              </a:spcAft>
              <a:buClr>
                <a:srgbClr val="C00000"/>
              </a:buClr>
              <a:buSzPct val="85000"/>
              <a:defRPr/>
            </a:pPr>
            <a:r>
              <a:rPr lang="en-US" sz="2400" b="1" dirty="0">
                <a:solidFill>
                  <a:srgbClr val="C00000"/>
                </a:solidFill>
              </a:rPr>
              <a:t>the directions for each part of the portfolio</a:t>
            </a:r>
          </a:p>
          <a:p>
            <a:pPr marL="342900" lvl="3" indent="-342900">
              <a:lnSpc>
                <a:spcPct val="95000"/>
              </a:lnSpc>
              <a:spcAft>
                <a:spcPts val="600"/>
              </a:spcAft>
              <a:buClr>
                <a:srgbClr val="C00000"/>
              </a:buClr>
              <a:buSzPct val="85000"/>
              <a:defRPr/>
            </a:pPr>
            <a:r>
              <a:rPr lang="en-US" sz="2400" b="1" dirty="0">
                <a:solidFill>
                  <a:srgbClr val="C00000"/>
                </a:solidFill>
              </a:rPr>
              <a:t>a sample portfolio to use as a guide</a:t>
            </a:r>
          </a:p>
          <a:p>
            <a:pPr>
              <a:buNone/>
            </a:pPr>
            <a:endParaRPr lang="en-US" sz="1600" dirty="0"/>
          </a:p>
        </p:txBody>
      </p:sp>
      <p:sp>
        <p:nvSpPr>
          <p:cNvPr id="2" name="Rectangle 1"/>
          <p:cNvSpPr/>
          <p:nvPr/>
        </p:nvSpPr>
        <p:spPr>
          <a:xfrm>
            <a:off x="533400" y="431460"/>
            <a:ext cx="8295968" cy="584775"/>
          </a:xfrm>
          <a:prstGeom prst="rect">
            <a:avLst/>
          </a:prstGeom>
        </p:spPr>
        <p:txBody>
          <a:bodyPr wrap="square">
            <a:spAutoFit/>
          </a:bodyPr>
          <a:lstStyle/>
          <a:p>
            <a:pPr algn="ctr"/>
            <a:r>
              <a:rPr lang="en-US" sz="3200" b="1" dirty="0">
                <a:solidFill>
                  <a:schemeClr val="accent6"/>
                </a:solidFill>
              </a:rPr>
              <a:t>How Do I Start the Portfolio Process?</a:t>
            </a:r>
          </a:p>
        </p:txBody>
      </p:sp>
      <p:pic>
        <p:nvPicPr>
          <p:cNvPr id="7" name="Picture 2" descr="C:\Users\jlongo\AppData\Local\Microsoft\Windows\Temporary Internet Files\Content.IE5\5B9O4QMH\MP900289527[1].jpg"/>
          <p:cNvPicPr>
            <a:picLocks noChangeAspect="1" noChangeArrowheads="1"/>
          </p:cNvPicPr>
          <p:nvPr/>
        </p:nvPicPr>
        <p:blipFill>
          <a:blip r:embed="rId2" cstate="print"/>
          <a:srcRect/>
          <a:stretch>
            <a:fillRect/>
          </a:stretch>
        </p:blipFill>
        <p:spPr bwMode="auto">
          <a:xfrm>
            <a:off x="5255341" y="4251272"/>
            <a:ext cx="3672311" cy="2454328"/>
          </a:xfrm>
          <a:prstGeom prst="rect">
            <a:avLst/>
          </a:prstGeom>
          <a:noFill/>
        </p:spPr>
      </p:pic>
      <p:sp>
        <p:nvSpPr>
          <p:cNvPr id="4" name="Slide Number Placeholder 3"/>
          <p:cNvSpPr>
            <a:spLocks noGrp="1"/>
          </p:cNvSpPr>
          <p:nvPr>
            <p:ph type="sldNum" sz="quarter" idx="4"/>
          </p:nvPr>
        </p:nvSpPr>
        <p:spPr/>
        <p:txBody>
          <a:bodyPr/>
          <a:lstStyle/>
          <a:p>
            <a:fld id="{E5A184BC-1277-4F66-B596-1E56F64269C2}" type="slidenum">
              <a:rPr lang="en-US" smtClean="0"/>
              <a:pPr/>
              <a:t>10</a:t>
            </a:fld>
            <a:endParaRPr lang="en-US" dirty="0"/>
          </a:p>
        </p:txBody>
      </p:sp>
    </p:spTree>
    <p:extLst>
      <p:ext uri="{BB962C8B-B14F-4D97-AF65-F5344CB8AC3E}">
        <p14:creationId xmlns:p14="http://schemas.microsoft.com/office/powerpoint/2010/main" val="94857010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txBody>
          <a:bodyPr>
            <a:normAutofit/>
          </a:bodyPr>
          <a:lstStyle/>
          <a:p>
            <a:pPr marL="0" lvl="1">
              <a:buClr>
                <a:srgbClr val="9B2D1F"/>
              </a:buClr>
              <a:buFont typeface="Wingdings" pitchFamily="2" charset="2"/>
              <a:buChar char="q"/>
              <a:defRPr/>
            </a:pPr>
            <a:r>
              <a:rPr lang="en-US" sz="2600" b="1" dirty="0"/>
              <a:t> </a:t>
            </a:r>
            <a:r>
              <a:rPr lang="en-US" sz="2400" b="1" dirty="0">
                <a:solidFill>
                  <a:srgbClr val="C00000"/>
                </a:solidFill>
              </a:rPr>
              <a:t>Take advantage of the online course syllabus which has</a:t>
            </a:r>
          </a:p>
          <a:p>
            <a:pPr marL="617220" lvl="4" indent="-342900">
              <a:lnSpc>
                <a:spcPct val="95000"/>
              </a:lnSpc>
              <a:buClr>
                <a:srgbClr val="C00000"/>
              </a:buClr>
              <a:buSzPct val="85000"/>
              <a:buFont typeface="Wingdings" pitchFamily="2" charset="2"/>
              <a:buChar char="§"/>
              <a:defRPr/>
            </a:pPr>
            <a:r>
              <a:rPr lang="en-US" sz="2400" b="1" dirty="0">
                <a:solidFill>
                  <a:srgbClr val="C00000"/>
                </a:solidFill>
              </a:rPr>
              <a:t>each section broken into manageable parts</a:t>
            </a:r>
          </a:p>
          <a:p>
            <a:pPr marL="617220" lvl="4" indent="-342900">
              <a:lnSpc>
                <a:spcPct val="95000"/>
              </a:lnSpc>
              <a:spcAft>
                <a:spcPts val="300"/>
              </a:spcAft>
              <a:buClr>
                <a:srgbClr val="C00000"/>
              </a:buClr>
              <a:buSzPct val="85000"/>
              <a:buFont typeface="Wingdings" pitchFamily="2" charset="2"/>
              <a:buChar char="§"/>
              <a:defRPr/>
            </a:pPr>
            <a:r>
              <a:rPr lang="en-US" sz="2400" b="1" dirty="0">
                <a:solidFill>
                  <a:srgbClr val="C00000"/>
                </a:solidFill>
              </a:rPr>
              <a:t>hands-on directives through the development process</a:t>
            </a:r>
          </a:p>
          <a:p>
            <a:pPr marL="0" lvl="1">
              <a:spcAft>
                <a:spcPts val="300"/>
              </a:spcAft>
              <a:buClr>
                <a:srgbClr val="9B2D1F"/>
              </a:buClr>
              <a:buFont typeface="Wingdings" pitchFamily="2" charset="2"/>
              <a:buChar char="q"/>
              <a:defRPr/>
            </a:pPr>
            <a:endParaRPr lang="en-US" sz="2800" b="1" dirty="0"/>
          </a:p>
          <a:p>
            <a:pPr marL="0" lvl="1">
              <a:spcAft>
                <a:spcPts val="300"/>
              </a:spcAft>
              <a:buClr>
                <a:srgbClr val="9B2D1F"/>
              </a:buClr>
              <a:buFont typeface="Wingdings" pitchFamily="2" charset="2"/>
              <a:buChar char="q"/>
              <a:defRPr/>
            </a:pPr>
            <a:endParaRPr lang="en-US" sz="2800" b="1" dirty="0"/>
          </a:p>
        </p:txBody>
      </p:sp>
      <p:sp>
        <p:nvSpPr>
          <p:cNvPr id="2" name="Title 1"/>
          <p:cNvSpPr>
            <a:spLocks noGrp="1"/>
          </p:cNvSpPr>
          <p:nvPr>
            <p:ph type="title"/>
          </p:nvPr>
        </p:nvSpPr>
        <p:spPr>
          <a:xfrm>
            <a:off x="457200" y="216310"/>
            <a:ext cx="8229600" cy="1063850"/>
          </a:xfrm>
        </p:spPr>
        <p:txBody>
          <a:bodyPr/>
          <a:lstStyle/>
          <a:p>
            <a:pPr algn="ctr"/>
            <a:r>
              <a:rPr lang="en-US" sz="3200" dirty="0"/>
              <a:t>Portfolio Development Process</a:t>
            </a:r>
          </a:p>
        </p:txBody>
      </p:sp>
      <p:sp>
        <p:nvSpPr>
          <p:cNvPr id="7" name="Rectangle 6"/>
          <p:cNvSpPr/>
          <p:nvPr/>
        </p:nvSpPr>
        <p:spPr>
          <a:xfrm>
            <a:off x="3200400" y="3429000"/>
            <a:ext cx="5562600" cy="2308324"/>
          </a:xfrm>
          <a:prstGeom prst="rect">
            <a:avLst/>
          </a:prstGeom>
        </p:spPr>
        <p:txBody>
          <a:bodyPr wrap="square">
            <a:spAutoFit/>
          </a:bodyPr>
          <a:lstStyle/>
          <a:p>
            <a:r>
              <a:rPr lang="en-US" b="1" i="1" dirty="0"/>
              <a:t>“…the process has been perfected throughout the years, because I found it to be easy to follow with all the materials provided, especially the templates.  This has been a wonderful experience in which I thought provided me the opportunity to recap my work &amp; life experiences and be able to share them with my children who were utterly impressed.” </a:t>
            </a:r>
            <a:r>
              <a:rPr lang="en-US" i="1" dirty="0"/>
              <a:t>(</a:t>
            </a:r>
            <a:r>
              <a:rPr lang="en-US" b="1" i="1" dirty="0"/>
              <a:t>student testimonial</a:t>
            </a:r>
            <a:r>
              <a:rPr lang="en-US" i="1" dirty="0"/>
              <a:t>)</a:t>
            </a:r>
          </a:p>
        </p:txBody>
      </p:sp>
      <p:pic>
        <p:nvPicPr>
          <p:cNvPr id="2053" name="Picture 5" descr="C:\Users\jlongo\AppData\Local\Microsoft\Windows\Temporary Internet Files\Content.IE5\GXEXYHJ8\MP900411729[1].jpg"/>
          <p:cNvPicPr>
            <a:picLocks noChangeAspect="1" noChangeArrowheads="1"/>
          </p:cNvPicPr>
          <p:nvPr/>
        </p:nvPicPr>
        <p:blipFill>
          <a:blip r:embed="rId2" cstate="print"/>
          <a:srcRect/>
          <a:stretch>
            <a:fillRect/>
          </a:stretch>
        </p:blipFill>
        <p:spPr bwMode="auto">
          <a:xfrm>
            <a:off x="457200" y="3810000"/>
            <a:ext cx="2381250" cy="1905000"/>
          </a:xfrm>
          <a:prstGeom prst="rect">
            <a:avLst/>
          </a:prstGeom>
          <a:noFill/>
        </p:spPr>
      </p:pic>
      <p:sp>
        <p:nvSpPr>
          <p:cNvPr id="4" name="Slide Number Placeholder 3"/>
          <p:cNvSpPr>
            <a:spLocks noGrp="1"/>
          </p:cNvSpPr>
          <p:nvPr>
            <p:ph type="sldNum" sz="quarter" idx="4"/>
          </p:nvPr>
        </p:nvSpPr>
        <p:spPr/>
        <p:txBody>
          <a:bodyPr/>
          <a:lstStyle/>
          <a:p>
            <a:fld id="{E5A184BC-1277-4F66-B596-1E56F64269C2}" type="slidenum">
              <a:rPr lang="en-US" smtClean="0"/>
              <a:pPr/>
              <a:t>11</a:t>
            </a:fld>
            <a:endParaRPr lang="en-US" dirty="0"/>
          </a:p>
        </p:txBody>
      </p:sp>
    </p:spTree>
    <p:extLst>
      <p:ext uri="{BB962C8B-B14F-4D97-AF65-F5344CB8AC3E}">
        <p14:creationId xmlns:p14="http://schemas.microsoft.com/office/powerpoint/2010/main" val="226659554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384995"/>
            <a:ext cx="8001000" cy="1219200"/>
          </a:xfrm>
          <a:ln>
            <a:noFill/>
          </a:ln>
        </p:spPr>
        <p:txBody>
          <a:bodyPr>
            <a:normAutofit/>
          </a:bodyPr>
          <a:lstStyle/>
          <a:p>
            <a:pPr marL="0" lvl="1">
              <a:spcAft>
                <a:spcPts val="300"/>
              </a:spcAft>
              <a:buClr>
                <a:srgbClr val="9B2D1F"/>
              </a:buClr>
              <a:buFont typeface="Wingdings" pitchFamily="2" charset="2"/>
              <a:buChar char="q"/>
              <a:defRPr/>
            </a:pPr>
            <a:r>
              <a:rPr lang="en-US" sz="2600" b="1" dirty="0"/>
              <a:t> </a:t>
            </a:r>
            <a:r>
              <a:rPr lang="en-US" sz="2400" b="1" dirty="0">
                <a:solidFill>
                  <a:srgbClr val="C00000"/>
                </a:solidFill>
              </a:rPr>
              <a:t>Receive guidance throughout the entire process from your academic advisor</a:t>
            </a:r>
          </a:p>
          <a:p>
            <a:pPr marL="0" lvl="1">
              <a:spcAft>
                <a:spcPts val="300"/>
              </a:spcAft>
              <a:buClr>
                <a:srgbClr val="9B2D1F"/>
              </a:buClr>
              <a:buFont typeface="Wingdings" pitchFamily="2" charset="2"/>
              <a:buChar char="q"/>
              <a:defRPr/>
            </a:pPr>
            <a:endParaRPr lang="en-US" sz="2800" b="1" dirty="0"/>
          </a:p>
        </p:txBody>
      </p:sp>
      <p:sp>
        <p:nvSpPr>
          <p:cNvPr id="7" name="Rectangle 6"/>
          <p:cNvSpPr/>
          <p:nvPr/>
        </p:nvSpPr>
        <p:spPr>
          <a:xfrm>
            <a:off x="533400" y="3447990"/>
            <a:ext cx="5029200" cy="2185214"/>
          </a:xfrm>
          <a:prstGeom prst="rect">
            <a:avLst/>
          </a:prstGeom>
        </p:spPr>
        <p:txBody>
          <a:bodyPr wrap="square">
            <a:spAutoFit/>
          </a:bodyPr>
          <a:lstStyle/>
          <a:p>
            <a:r>
              <a:rPr lang="en-US" b="1" i="1" dirty="0"/>
              <a:t>“…  My advisor was with me every step of the way.  That made me feel So much better about the entire experience.  Additionally, I believe I delivered a better product as a result of all the guidance &amp; support.”</a:t>
            </a:r>
            <a:r>
              <a:rPr lang="en-US" i="1" dirty="0"/>
              <a:t>(</a:t>
            </a:r>
            <a:r>
              <a:rPr lang="en-US" b="1" i="1" dirty="0"/>
              <a:t>student testimonial</a:t>
            </a:r>
            <a:r>
              <a:rPr lang="en-US" i="1" dirty="0"/>
              <a:t>)</a:t>
            </a:r>
          </a:p>
          <a:p>
            <a:r>
              <a:rPr lang="en-US" sz="2800" b="1" i="1" dirty="0"/>
              <a:t>  </a:t>
            </a:r>
          </a:p>
        </p:txBody>
      </p:sp>
      <p:pic>
        <p:nvPicPr>
          <p:cNvPr id="1027" name="Picture 3" descr="C:\Users\jlongo\AppData\Local\Microsoft\Windows\Temporary Internet Files\Content.IE5\NOXMW2WD\MP900443248[1].jpg"/>
          <p:cNvPicPr>
            <a:picLocks noChangeAspect="1" noChangeArrowheads="1"/>
          </p:cNvPicPr>
          <p:nvPr/>
        </p:nvPicPr>
        <p:blipFill>
          <a:blip r:embed="rId2" cstate="print"/>
          <a:srcRect/>
          <a:stretch>
            <a:fillRect/>
          </a:stretch>
        </p:blipFill>
        <p:spPr bwMode="auto">
          <a:xfrm>
            <a:off x="5665838" y="3066312"/>
            <a:ext cx="3084175" cy="2052484"/>
          </a:xfrm>
          <a:prstGeom prst="rect">
            <a:avLst/>
          </a:prstGeom>
          <a:noFill/>
        </p:spPr>
      </p:pic>
      <p:sp>
        <p:nvSpPr>
          <p:cNvPr id="2" name="Rectangle 1"/>
          <p:cNvSpPr/>
          <p:nvPr/>
        </p:nvSpPr>
        <p:spPr>
          <a:xfrm>
            <a:off x="914400" y="487566"/>
            <a:ext cx="7601761" cy="584775"/>
          </a:xfrm>
          <a:prstGeom prst="rect">
            <a:avLst/>
          </a:prstGeom>
        </p:spPr>
        <p:txBody>
          <a:bodyPr wrap="none">
            <a:spAutoFit/>
          </a:bodyPr>
          <a:lstStyle/>
          <a:p>
            <a:r>
              <a:rPr lang="en-US" sz="3200" b="1" dirty="0">
                <a:solidFill>
                  <a:srgbClr val="C00000"/>
                </a:solidFill>
              </a:rPr>
              <a:t>Portfolio Development Process cont’d</a:t>
            </a:r>
          </a:p>
        </p:txBody>
      </p:sp>
      <p:sp>
        <p:nvSpPr>
          <p:cNvPr id="4" name="Slide Number Placeholder 3"/>
          <p:cNvSpPr>
            <a:spLocks noGrp="1"/>
          </p:cNvSpPr>
          <p:nvPr>
            <p:ph type="sldNum" sz="quarter" idx="4"/>
          </p:nvPr>
        </p:nvSpPr>
        <p:spPr/>
        <p:txBody>
          <a:bodyPr/>
          <a:lstStyle/>
          <a:p>
            <a:fld id="{E5A184BC-1277-4F66-B596-1E56F64269C2}" type="slidenum">
              <a:rPr lang="en-US" smtClean="0"/>
              <a:pPr/>
              <a:t>12</a:t>
            </a:fld>
            <a:endParaRPr lang="en-US" dirty="0"/>
          </a:p>
        </p:txBody>
      </p:sp>
    </p:spTree>
    <p:extLst>
      <p:ext uri="{BB962C8B-B14F-4D97-AF65-F5344CB8AC3E}">
        <p14:creationId xmlns:p14="http://schemas.microsoft.com/office/powerpoint/2010/main" val="349430297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87566"/>
            <a:ext cx="7601761" cy="584775"/>
          </a:xfrm>
          <a:prstGeom prst="rect">
            <a:avLst/>
          </a:prstGeom>
        </p:spPr>
        <p:txBody>
          <a:bodyPr wrap="none">
            <a:spAutoFit/>
          </a:bodyPr>
          <a:lstStyle/>
          <a:p>
            <a:r>
              <a:rPr lang="en-US" sz="3200" b="1" dirty="0">
                <a:solidFill>
                  <a:srgbClr val="C00000"/>
                </a:solidFill>
              </a:rPr>
              <a:t>Portfolio Development Process cont’d</a:t>
            </a:r>
          </a:p>
        </p:txBody>
      </p:sp>
      <p:sp>
        <p:nvSpPr>
          <p:cNvPr id="6" name="Rectangle 5"/>
          <p:cNvSpPr/>
          <p:nvPr/>
        </p:nvSpPr>
        <p:spPr>
          <a:xfrm>
            <a:off x="353961" y="1560206"/>
            <a:ext cx="7956755" cy="3970318"/>
          </a:xfrm>
          <a:prstGeom prst="rect">
            <a:avLst/>
          </a:prstGeom>
        </p:spPr>
        <p:txBody>
          <a:bodyPr wrap="square">
            <a:spAutoFit/>
          </a:bodyPr>
          <a:lstStyle/>
          <a:p>
            <a:pPr marL="0" lvl="1">
              <a:buFont typeface="Wingdings" pitchFamily="2" charset="2"/>
              <a:buChar char="q"/>
              <a:defRPr/>
            </a:pPr>
            <a:r>
              <a:rPr lang="en-US" sz="2400" b="1" dirty="0">
                <a:solidFill>
                  <a:srgbClr val="C00000"/>
                </a:solidFill>
              </a:rPr>
              <a:t> Complete the 5 main sections of the portfolio. Each section is designed to support the previous section: </a:t>
            </a:r>
          </a:p>
          <a:p>
            <a:pPr marL="548640" lvl="3">
              <a:lnSpc>
                <a:spcPct val="150000"/>
              </a:lnSpc>
              <a:defRPr/>
            </a:pPr>
            <a:r>
              <a:rPr lang="en-US" sz="2400" b="1" dirty="0">
                <a:solidFill>
                  <a:srgbClr val="C00000"/>
                </a:solidFill>
              </a:rPr>
              <a:t>1. Introduction</a:t>
            </a:r>
          </a:p>
          <a:p>
            <a:pPr marL="548640" lvl="3">
              <a:lnSpc>
                <a:spcPct val="150000"/>
              </a:lnSpc>
              <a:defRPr/>
            </a:pPr>
            <a:r>
              <a:rPr lang="en-US" sz="2400" b="1" dirty="0">
                <a:solidFill>
                  <a:srgbClr val="C00000"/>
                </a:solidFill>
              </a:rPr>
              <a:t>2. Experiential Learning Resume</a:t>
            </a:r>
          </a:p>
          <a:p>
            <a:pPr marL="548640" lvl="3">
              <a:lnSpc>
                <a:spcPct val="150000"/>
              </a:lnSpc>
              <a:defRPr/>
            </a:pPr>
            <a:r>
              <a:rPr lang="en-US" sz="2400" b="1" dirty="0">
                <a:solidFill>
                  <a:srgbClr val="C00000"/>
                </a:solidFill>
              </a:rPr>
              <a:t>3. Learning Assessment Worksheet</a:t>
            </a:r>
          </a:p>
          <a:p>
            <a:pPr marL="548640" lvl="3">
              <a:lnSpc>
                <a:spcPct val="150000"/>
              </a:lnSpc>
              <a:defRPr/>
            </a:pPr>
            <a:r>
              <a:rPr lang="en-US" sz="2400" b="1" dirty="0">
                <a:solidFill>
                  <a:srgbClr val="C00000"/>
                </a:solidFill>
              </a:rPr>
              <a:t>4. Autobiographical Learning Essay</a:t>
            </a:r>
          </a:p>
          <a:p>
            <a:pPr marL="548640" lvl="3">
              <a:lnSpc>
                <a:spcPct val="150000"/>
              </a:lnSpc>
              <a:defRPr/>
            </a:pPr>
            <a:r>
              <a:rPr lang="en-US" sz="2400" b="1" dirty="0">
                <a:solidFill>
                  <a:srgbClr val="C00000"/>
                </a:solidFill>
              </a:rPr>
              <a:t>5. Documentation</a:t>
            </a:r>
          </a:p>
        </p:txBody>
      </p:sp>
      <p:pic>
        <p:nvPicPr>
          <p:cNvPr id="11" name="Picture 2" descr="C:\Users\jlongo\AppData\Local\Microsoft\Windows\Temporary Internet Files\Content.IE5\SKYM4OMH\MP900175572[1].jpg"/>
          <p:cNvPicPr>
            <a:picLocks noChangeAspect="1" noChangeArrowheads="1"/>
          </p:cNvPicPr>
          <p:nvPr/>
        </p:nvPicPr>
        <p:blipFill>
          <a:blip r:embed="rId2" cstate="print"/>
          <a:srcRect/>
          <a:stretch>
            <a:fillRect/>
          </a:stretch>
        </p:blipFill>
        <p:spPr bwMode="auto">
          <a:xfrm>
            <a:off x="6300019" y="3018502"/>
            <a:ext cx="2576396" cy="1730479"/>
          </a:xfrm>
          <a:prstGeom prst="rect">
            <a:avLst/>
          </a:prstGeom>
          <a:noFill/>
        </p:spPr>
      </p:pic>
      <p:sp>
        <p:nvSpPr>
          <p:cNvPr id="3" name="Slide Number Placeholder 2"/>
          <p:cNvSpPr>
            <a:spLocks noGrp="1"/>
          </p:cNvSpPr>
          <p:nvPr>
            <p:ph type="sldNum" sz="quarter" idx="4"/>
          </p:nvPr>
        </p:nvSpPr>
        <p:spPr/>
        <p:txBody>
          <a:bodyPr/>
          <a:lstStyle/>
          <a:p>
            <a:fld id="{E5A184BC-1277-4F66-B596-1E56F64269C2}" type="slidenum">
              <a:rPr lang="en-US" smtClean="0"/>
              <a:pPr/>
              <a:t>13</a:t>
            </a:fld>
            <a:endParaRPr lang="en-US" dirty="0"/>
          </a:p>
        </p:txBody>
      </p:sp>
    </p:spTree>
    <p:extLst>
      <p:ext uri="{BB962C8B-B14F-4D97-AF65-F5344CB8AC3E}">
        <p14:creationId xmlns:p14="http://schemas.microsoft.com/office/powerpoint/2010/main" val="54531273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4088"/>
            <a:ext cx="8610600" cy="4572000"/>
          </a:xfrm>
          <a:noFill/>
        </p:spPr>
        <p:txBody>
          <a:bodyPr>
            <a:normAutofit/>
          </a:bodyPr>
          <a:lstStyle/>
          <a:p>
            <a:pPr marL="0" lvl="1">
              <a:buFont typeface="Wingdings" pitchFamily="2" charset="2"/>
              <a:buChar char="q"/>
              <a:defRPr/>
            </a:pPr>
            <a:endParaRPr lang="en-US" sz="2600" b="1" dirty="0">
              <a:solidFill>
                <a:srgbClr val="C00000"/>
              </a:solidFill>
            </a:endParaRPr>
          </a:p>
          <a:p>
            <a:pPr marL="0" lvl="1">
              <a:buNone/>
              <a:defRPr/>
            </a:pPr>
            <a:endParaRPr lang="en-US" sz="2600" b="1" dirty="0">
              <a:solidFill>
                <a:srgbClr val="C00000"/>
              </a:solidFill>
            </a:endParaRPr>
          </a:p>
          <a:p>
            <a:endParaRPr lang="en-US" dirty="0"/>
          </a:p>
        </p:txBody>
      </p:sp>
      <p:sp>
        <p:nvSpPr>
          <p:cNvPr id="4" name="Rectangle 3"/>
          <p:cNvSpPr/>
          <p:nvPr/>
        </p:nvSpPr>
        <p:spPr>
          <a:xfrm>
            <a:off x="147483" y="2106567"/>
            <a:ext cx="8458200" cy="3247043"/>
          </a:xfrm>
          <a:prstGeom prst="rect">
            <a:avLst/>
          </a:prstGeom>
          <a:ln>
            <a:noFill/>
          </a:ln>
        </p:spPr>
        <p:txBody>
          <a:bodyPr wrap="square">
            <a:spAutoFit/>
          </a:bodyPr>
          <a:lstStyle/>
          <a:p>
            <a:pPr>
              <a:spcBef>
                <a:spcPts val="0"/>
              </a:spcBef>
              <a:buClr>
                <a:schemeClr val="accent1"/>
              </a:buClr>
            </a:pPr>
            <a:r>
              <a:rPr lang="en-US" sz="2000" b="1" dirty="0">
                <a:solidFill>
                  <a:srgbClr val="C00000"/>
                </a:solidFill>
              </a:rPr>
              <a:t>1) Portfolio </a:t>
            </a:r>
            <a:r>
              <a:rPr lang="en-US" sz="2000" b="1" dirty="0"/>
              <a:t>Verification</a:t>
            </a:r>
            <a:r>
              <a:rPr lang="en-US" sz="2000" b="1" dirty="0">
                <a:solidFill>
                  <a:srgbClr val="C00000"/>
                </a:solidFill>
              </a:rPr>
              <a:t> form:</a:t>
            </a:r>
          </a:p>
          <a:p>
            <a:pPr>
              <a:spcBef>
                <a:spcPts val="0"/>
              </a:spcBef>
              <a:spcAft>
                <a:spcPts val="300"/>
              </a:spcAft>
              <a:buClr>
                <a:schemeClr val="accent1"/>
              </a:buClr>
            </a:pPr>
            <a:r>
              <a:rPr lang="en-US" sz="2000" b="1" dirty="0">
                <a:solidFill>
                  <a:srgbClr val="C00000"/>
                </a:solidFill>
              </a:rPr>
              <a:t>    portfolio development authentication</a:t>
            </a:r>
          </a:p>
          <a:p>
            <a:pPr>
              <a:buClr>
                <a:schemeClr val="accent1"/>
              </a:buClr>
            </a:pPr>
            <a:r>
              <a:rPr lang="en-US" sz="2000" b="1" dirty="0">
                <a:solidFill>
                  <a:srgbClr val="C00000"/>
                </a:solidFill>
              </a:rPr>
              <a:t>2) Portfolio </a:t>
            </a:r>
            <a:r>
              <a:rPr lang="en-US" sz="2000" b="1" dirty="0"/>
              <a:t>Completion Checklist</a:t>
            </a:r>
            <a:r>
              <a:rPr lang="en-US" sz="2000" b="1" dirty="0">
                <a:solidFill>
                  <a:srgbClr val="C00000"/>
                </a:solidFill>
              </a:rPr>
              <a:t>:</a:t>
            </a:r>
          </a:p>
          <a:p>
            <a:pPr>
              <a:spcAft>
                <a:spcPts val="300"/>
              </a:spcAft>
              <a:buClr>
                <a:schemeClr val="accent1"/>
              </a:buClr>
            </a:pPr>
            <a:r>
              <a:rPr lang="en-US" sz="2000" b="1" dirty="0">
                <a:solidFill>
                  <a:srgbClr val="C00000"/>
                </a:solidFill>
              </a:rPr>
              <a:t>    tool to ensure areas are completed  </a:t>
            </a:r>
          </a:p>
          <a:p>
            <a:pPr>
              <a:buClr>
                <a:schemeClr val="accent1"/>
              </a:buClr>
            </a:pPr>
            <a:r>
              <a:rPr lang="en-US" sz="2000" b="1" dirty="0">
                <a:solidFill>
                  <a:srgbClr val="C00000"/>
                </a:solidFill>
              </a:rPr>
              <a:t>3) The </a:t>
            </a:r>
            <a:r>
              <a:rPr lang="en-US" sz="2000" b="1" dirty="0"/>
              <a:t>Unofficial Transcript/Term </a:t>
            </a:r>
            <a:r>
              <a:rPr lang="en-US" sz="2000" b="1" dirty="0">
                <a:solidFill>
                  <a:srgbClr val="C00000"/>
                </a:solidFill>
              </a:rPr>
              <a:t>Printout:</a:t>
            </a:r>
          </a:p>
          <a:p>
            <a:pPr>
              <a:buClr>
                <a:schemeClr val="accent1"/>
              </a:buClr>
            </a:pPr>
            <a:r>
              <a:rPr lang="en-US" sz="2000" b="1" dirty="0">
                <a:solidFill>
                  <a:srgbClr val="C00000"/>
                </a:solidFill>
              </a:rPr>
              <a:t>    your educational degree program </a:t>
            </a:r>
          </a:p>
          <a:p>
            <a:pPr>
              <a:buClr>
                <a:schemeClr val="accent1"/>
              </a:buClr>
            </a:pPr>
            <a:r>
              <a:rPr lang="en-US" sz="2000" b="1" dirty="0">
                <a:solidFill>
                  <a:srgbClr val="C00000"/>
                </a:solidFill>
              </a:rPr>
              <a:t>    summary  </a:t>
            </a:r>
          </a:p>
          <a:p>
            <a:pPr>
              <a:buClr>
                <a:schemeClr val="accent1"/>
              </a:buClr>
            </a:pPr>
            <a:r>
              <a:rPr lang="en-US" sz="2000" b="1" dirty="0">
                <a:solidFill>
                  <a:srgbClr val="C00000"/>
                </a:solidFill>
              </a:rPr>
              <a:t>4) The </a:t>
            </a:r>
            <a:r>
              <a:rPr lang="en-US" sz="2000" b="1" dirty="0"/>
              <a:t>Goal Statement</a:t>
            </a:r>
            <a:r>
              <a:rPr lang="en-US" sz="2000" b="1" dirty="0">
                <a:solidFill>
                  <a:srgbClr val="C00000"/>
                </a:solidFill>
              </a:rPr>
              <a:t>: short essay connecting </a:t>
            </a:r>
          </a:p>
          <a:p>
            <a:pPr>
              <a:buClr>
                <a:schemeClr val="accent1"/>
              </a:buClr>
            </a:pPr>
            <a:r>
              <a:rPr lang="en-US" sz="2000" b="1" dirty="0">
                <a:solidFill>
                  <a:srgbClr val="C00000"/>
                </a:solidFill>
              </a:rPr>
              <a:t>    experiential learning, degree program, and </a:t>
            </a:r>
          </a:p>
          <a:p>
            <a:pPr>
              <a:buClr>
                <a:schemeClr val="accent1"/>
              </a:buClr>
            </a:pPr>
            <a:r>
              <a:rPr lang="en-US" sz="2000" b="1" dirty="0">
                <a:solidFill>
                  <a:srgbClr val="C00000"/>
                </a:solidFill>
              </a:rPr>
              <a:t>    professional/personal goals  </a:t>
            </a:r>
          </a:p>
        </p:txBody>
      </p:sp>
      <p:sp>
        <p:nvSpPr>
          <p:cNvPr id="9" name="Rectangle 8"/>
          <p:cNvSpPr/>
          <p:nvPr/>
        </p:nvSpPr>
        <p:spPr>
          <a:xfrm>
            <a:off x="228600" y="1477262"/>
            <a:ext cx="8686800" cy="461665"/>
          </a:xfrm>
          <a:prstGeom prst="rect">
            <a:avLst/>
          </a:prstGeom>
        </p:spPr>
        <p:txBody>
          <a:bodyPr wrap="square">
            <a:spAutoFit/>
          </a:bodyPr>
          <a:lstStyle/>
          <a:p>
            <a:r>
              <a:rPr lang="en-US" sz="2400" b="1" dirty="0">
                <a:solidFill>
                  <a:srgbClr val="C00000"/>
                </a:solidFill>
              </a:rPr>
              <a:t>Consists of the required forms and the goal statement </a:t>
            </a:r>
          </a:p>
        </p:txBody>
      </p:sp>
      <p:pic>
        <p:nvPicPr>
          <p:cNvPr id="10" name="Picture 3"/>
          <p:cNvPicPr>
            <a:picLocks noChangeAspect="1" noChangeArrowheads="1"/>
          </p:cNvPicPr>
          <p:nvPr/>
        </p:nvPicPr>
        <p:blipFill>
          <a:blip r:embed="rId2" cstate="print"/>
          <a:srcRect l="32430" t="30703" r="32883" b="20712"/>
          <a:stretch>
            <a:fillRect/>
          </a:stretch>
        </p:blipFill>
        <p:spPr bwMode="auto">
          <a:xfrm rot="687942">
            <a:off x="6008225" y="2266621"/>
            <a:ext cx="2935316" cy="2311561"/>
          </a:xfrm>
          <a:prstGeom prst="rect">
            <a:avLst/>
          </a:prstGeom>
          <a:noFill/>
          <a:ln w="9525">
            <a:noFill/>
            <a:miter lim="800000"/>
            <a:headEnd/>
            <a:tailEnd/>
          </a:ln>
        </p:spPr>
      </p:pic>
      <p:sp>
        <p:nvSpPr>
          <p:cNvPr id="5" name="Title 4"/>
          <p:cNvSpPr>
            <a:spLocks noGrp="1"/>
          </p:cNvSpPr>
          <p:nvPr>
            <p:ph type="title"/>
          </p:nvPr>
        </p:nvSpPr>
        <p:spPr/>
        <p:txBody>
          <a:bodyPr/>
          <a:lstStyle/>
          <a:p>
            <a:pPr algn="ctr"/>
            <a:r>
              <a:rPr lang="en-US" sz="3200" dirty="0"/>
              <a:t>1 - Introduction</a:t>
            </a:r>
          </a:p>
        </p:txBody>
      </p:sp>
      <p:sp>
        <p:nvSpPr>
          <p:cNvPr id="2" name="Slide Number Placeholder 1"/>
          <p:cNvSpPr>
            <a:spLocks noGrp="1"/>
          </p:cNvSpPr>
          <p:nvPr>
            <p:ph type="sldNum" sz="quarter" idx="4"/>
          </p:nvPr>
        </p:nvSpPr>
        <p:spPr/>
        <p:txBody>
          <a:bodyPr/>
          <a:lstStyle/>
          <a:p>
            <a:fld id="{E5A184BC-1277-4F66-B596-1E56F64269C2}" type="slidenum">
              <a:rPr lang="en-US" smtClean="0"/>
              <a:pPr/>
              <a:t>14</a:t>
            </a:fld>
            <a:endParaRPr lang="en-US" dirty="0"/>
          </a:p>
        </p:txBody>
      </p:sp>
    </p:spTree>
    <p:extLst>
      <p:ext uri="{BB962C8B-B14F-4D97-AF65-F5344CB8AC3E}">
        <p14:creationId xmlns:p14="http://schemas.microsoft.com/office/powerpoint/2010/main" val="3750907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rcRect l="29715" t="21210" r="32091" b="7338"/>
          <a:stretch>
            <a:fillRect/>
          </a:stretch>
        </p:blipFill>
        <p:spPr bwMode="auto">
          <a:xfrm rot="181425">
            <a:off x="5689780" y="1912987"/>
            <a:ext cx="2895600" cy="3921729"/>
          </a:xfrm>
          <a:prstGeom prst="rect">
            <a:avLst/>
          </a:prstGeom>
          <a:noFill/>
          <a:ln w="9525">
            <a:noFill/>
            <a:miter lim="800000"/>
            <a:headEnd/>
            <a:tailEnd/>
          </a:ln>
        </p:spPr>
      </p:pic>
      <p:sp>
        <p:nvSpPr>
          <p:cNvPr id="3" name="Content Placeholder 2"/>
          <p:cNvSpPr>
            <a:spLocks noGrp="1"/>
          </p:cNvSpPr>
          <p:nvPr>
            <p:ph sz="quarter" idx="1"/>
          </p:nvPr>
        </p:nvSpPr>
        <p:spPr>
          <a:xfrm>
            <a:off x="270164" y="1336357"/>
            <a:ext cx="8610600" cy="4572000"/>
          </a:xfrm>
          <a:noFill/>
        </p:spPr>
        <p:txBody>
          <a:bodyPr>
            <a:normAutofit/>
          </a:bodyPr>
          <a:lstStyle/>
          <a:p>
            <a:pPr marL="0" lvl="1">
              <a:buFont typeface="Wingdings" pitchFamily="2" charset="2"/>
              <a:buChar char="q"/>
              <a:defRPr/>
            </a:pPr>
            <a:endParaRPr lang="en-US" sz="2600" b="1" dirty="0">
              <a:solidFill>
                <a:srgbClr val="C00000"/>
              </a:solidFill>
            </a:endParaRPr>
          </a:p>
          <a:p>
            <a:pPr marL="0" lvl="1">
              <a:buNone/>
              <a:defRPr/>
            </a:pPr>
            <a:endParaRPr lang="en-US" sz="2600" b="1" dirty="0">
              <a:solidFill>
                <a:srgbClr val="C00000"/>
              </a:solidFill>
            </a:endParaRPr>
          </a:p>
          <a:p>
            <a:endParaRPr lang="en-US" dirty="0"/>
          </a:p>
        </p:txBody>
      </p:sp>
      <p:sp>
        <p:nvSpPr>
          <p:cNvPr id="4" name="Rectangle 3"/>
          <p:cNvSpPr/>
          <p:nvPr/>
        </p:nvSpPr>
        <p:spPr>
          <a:xfrm>
            <a:off x="304800" y="2057400"/>
            <a:ext cx="6019800" cy="3362459"/>
          </a:xfrm>
          <a:prstGeom prst="rect">
            <a:avLst/>
          </a:prstGeom>
          <a:ln>
            <a:noFill/>
          </a:ln>
        </p:spPr>
        <p:txBody>
          <a:bodyPr wrap="square">
            <a:spAutoFit/>
          </a:bodyPr>
          <a:lstStyle/>
          <a:p>
            <a:pPr eaLnBrk="0" hangingPunct="0">
              <a:defRPr/>
            </a:pPr>
            <a:r>
              <a:rPr lang="en-US" sz="2000" b="1" dirty="0">
                <a:solidFill>
                  <a:srgbClr val="C00000"/>
                </a:solidFill>
              </a:rPr>
              <a:t>Two areas and six categories</a:t>
            </a:r>
          </a:p>
          <a:p>
            <a:pPr eaLnBrk="0" hangingPunct="0">
              <a:defRPr/>
            </a:pPr>
            <a:r>
              <a:rPr lang="en-US" sz="2000" b="1" dirty="0"/>
              <a:t>1) Credit award area</a:t>
            </a:r>
          </a:p>
          <a:p>
            <a:pPr lvl="1" eaLnBrk="0" hangingPunct="0">
              <a:spcAft>
                <a:spcPts val="300"/>
              </a:spcAft>
              <a:defRPr/>
            </a:pPr>
            <a:r>
              <a:rPr lang="en-US" sz="2000" b="1" dirty="0">
                <a:solidFill>
                  <a:srgbClr val="C00000"/>
                </a:solidFill>
                <a:ea typeface="Times New Roman" pitchFamily="18" charset="0"/>
              </a:rPr>
              <a:t>Professional work experience</a:t>
            </a:r>
            <a:endParaRPr lang="en-US" sz="2000" dirty="0">
              <a:solidFill>
                <a:srgbClr val="C00000"/>
              </a:solidFill>
            </a:endParaRPr>
          </a:p>
          <a:p>
            <a:pPr lvl="1" eaLnBrk="0" hangingPunct="0">
              <a:spcAft>
                <a:spcPts val="300"/>
              </a:spcAft>
              <a:defRPr/>
            </a:pPr>
            <a:r>
              <a:rPr lang="en-US" sz="2000" b="1" dirty="0">
                <a:solidFill>
                  <a:srgbClr val="C00000"/>
                </a:solidFill>
                <a:ea typeface="Times New Roman" pitchFamily="18" charset="0"/>
              </a:rPr>
              <a:t>Professional organizations/activities</a:t>
            </a:r>
            <a:endParaRPr lang="en-US" sz="2000" dirty="0">
              <a:solidFill>
                <a:srgbClr val="C00000"/>
              </a:solidFill>
            </a:endParaRPr>
          </a:p>
          <a:p>
            <a:pPr lvl="1" eaLnBrk="0" hangingPunct="0">
              <a:spcAft>
                <a:spcPts val="300"/>
              </a:spcAft>
              <a:defRPr/>
            </a:pPr>
            <a:r>
              <a:rPr lang="en-US" sz="2000" b="1" dirty="0">
                <a:solidFill>
                  <a:srgbClr val="C00000"/>
                </a:solidFill>
                <a:ea typeface="Times New Roman" pitchFamily="18" charset="0"/>
              </a:rPr>
              <a:t>Community activities</a:t>
            </a:r>
            <a:endParaRPr lang="en-US" sz="2000" dirty="0">
              <a:solidFill>
                <a:srgbClr val="C00000"/>
              </a:solidFill>
            </a:endParaRPr>
          </a:p>
          <a:p>
            <a:pPr eaLnBrk="0" hangingPunct="0">
              <a:defRPr/>
            </a:pPr>
            <a:endParaRPr lang="en-US" sz="2000" b="1" dirty="0"/>
          </a:p>
          <a:p>
            <a:pPr eaLnBrk="0" hangingPunct="0">
              <a:defRPr/>
            </a:pPr>
            <a:r>
              <a:rPr lang="en-US" sz="2000" b="1" dirty="0"/>
              <a:t>2) Credit Support area</a:t>
            </a:r>
          </a:p>
          <a:p>
            <a:pPr lvl="1" eaLnBrk="0" hangingPunct="0">
              <a:spcAft>
                <a:spcPts val="300"/>
              </a:spcAft>
              <a:defRPr/>
            </a:pPr>
            <a:r>
              <a:rPr lang="en-US" sz="2000" b="1" dirty="0">
                <a:solidFill>
                  <a:srgbClr val="C00000"/>
                </a:solidFill>
                <a:ea typeface="Times New Roman" pitchFamily="18" charset="0"/>
              </a:rPr>
              <a:t>Education and training</a:t>
            </a:r>
          </a:p>
          <a:p>
            <a:pPr lvl="1" eaLnBrk="0" hangingPunct="0">
              <a:spcAft>
                <a:spcPts val="300"/>
              </a:spcAft>
              <a:defRPr/>
            </a:pPr>
            <a:r>
              <a:rPr lang="en-US" sz="2000" b="1" dirty="0">
                <a:solidFill>
                  <a:srgbClr val="C00000"/>
                </a:solidFill>
                <a:ea typeface="Times New Roman" pitchFamily="18" charset="0"/>
              </a:rPr>
              <a:t>Professional licenses</a:t>
            </a:r>
          </a:p>
          <a:p>
            <a:pPr lvl="1" eaLnBrk="0" hangingPunct="0">
              <a:spcAft>
                <a:spcPts val="300"/>
              </a:spcAft>
              <a:defRPr/>
            </a:pPr>
            <a:r>
              <a:rPr lang="en-US" sz="2000" b="1" dirty="0">
                <a:solidFill>
                  <a:srgbClr val="C00000"/>
                </a:solidFill>
                <a:ea typeface="Times New Roman" pitchFamily="18" charset="0"/>
              </a:rPr>
              <a:t>Awards and honors</a:t>
            </a:r>
          </a:p>
        </p:txBody>
      </p:sp>
      <p:sp>
        <p:nvSpPr>
          <p:cNvPr id="9" name="Rectangle 8"/>
          <p:cNvSpPr/>
          <p:nvPr/>
        </p:nvSpPr>
        <p:spPr>
          <a:xfrm>
            <a:off x="228600" y="1458540"/>
            <a:ext cx="8686800" cy="461665"/>
          </a:xfrm>
          <a:prstGeom prst="rect">
            <a:avLst/>
          </a:prstGeom>
        </p:spPr>
        <p:txBody>
          <a:bodyPr wrap="square">
            <a:spAutoFit/>
          </a:bodyPr>
          <a:lstStyle/>
          <a:p>
            <a:r>
              <a:rPr lang="en-US" sz="2400" b="1" dirty="0">
                <a:solidFill>
                  <a:srgbClr val="C00000"/>
                </a:solidFill>
              </a:rPr>
              <a:t>Identifies the major experiences that led to your learning</a:t>
            </a:r>
          </a:p>
        </p:txBody>
      </p:sp>
      <p:sp>
        <p:nvSpPr>
          <p:cNvPr id="5" name="Title 4"/>
          <p:cNvSpPr>
            <a:spLocks noGrp="1"/>
          </p:cNvSpPr>
          <p:nvPr>
            <p:ph type="title"/>
          </p:nvPr>
        </p:nvSpPr>
        <p:spPr/>
        <p:txBody>
          <a:bodyPr/>
          <a:lstStyle/>
          <a:p>
            <a:pPr algn="ctr"/>
            <a:r>
              <a:rPr lang="en-US" sz="3200" dirty="0">
                <a:solidFill>
                  <a:srgbClr val="C00000"/>
                </a:solidFill>
              </a:rPr>
              <a:t>2 - Experiential Learning Resume (ELR)</a:t>
            </a:r>
          </a:p>
        </p:txBody>
      </p:sp>
      <p:sp>
        <p:nvSpPr>
          <p:cNvPr id="2" name="Slide Number Placeholder 1"/>
          <p:cNvSpPr>
            <a:spLocks noGrp="1"/>
          </p:cNvSpPr>
          <p:nvPr>
            <p:ph type="sldNum" sz="quarter" idx="4"/>
          </p:nvPr>
        </p:nvSpPr>
        <p:spPr/>
        <p:txBody>
          <a:bodyPr/>
          <a:lstStyle/>
          <a:p>
            <a:fld id="{E5A184BC-1277-4F66-B596-1E56F64269C2}" type="slidenum">
              <a:rPr lang="en-US" smtClean="0"/>
              <a:pPr/>
              <a:t>15</a:t>
            </a:fld>
            <a:endParaRPr lang="en-US" dirty="0"/>
          </a:p>
        </p:txBody>
      </p:sp>
    </p:spTree>
    <p:extLst>
      <p:ext uri="{BB962C8B-B14F-4D97-AF65-F5344CB8AC3E}">
        <p14:creationId xmlns:p14="http://schemas.microsoft.com/office/powerpoint/2010/main" val="1064952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6360" y="2438400"/>
            <a:ext cx="4827639" cy="3093154"/>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C00000"/>
                </a:solidFill>
              </a:rPr>
              <a:t>Identifies experiences for each listed position/activity </a:t>
            </a:r>
          </a:p>
          <a:p>
            <a:pPr marL="342900" indent="-342900">
              <a:spcBef>
                <a:spcPts val="600"/>
              </a:spcBef>
              <a:buFont typeface="Wingdings" panose="05000000000000000000" pitchFamily="2" charset="2"/>
              <a:buChar char="§"/>
            </a:pPr>
            <a:r>
              <a:rPr lang="en-US" sz="2000" dirty="0">
                <a:solidFill>
                  <a:srgbClr val="C00000"/>
                </a:solidFill>
              </a:rPr>
              <a:t>Separates experiences from learning</a:t>
            </a:r>
          </a:p>
          <a:p>
            <a:pPr marL="342900" indent="-342900">
              <a:buFont typeface="Wingdings" panose="05000000000000000000" pitchFamily="2" charset="2"/>
              <a:buChar char="§"/>
            </a:pPr>
            <a:r>
              <a:rPr lang="en-US" sz="2000" dirty="0">
                <a:solidFill>
                  <a:srgbClr val="C00000"/>
                </a:solidFill>
              </a:rPr>
              <a:t>Matches experiences to specific  learning/competencies </a:t>
            </a:r>
          </a:p>
          <a:p>
            <a:pPr marL="342900" indent="-342900">
              <a:spcBef>
                <a:spcPts val="600"/>
              </a:spcBef>
              <a:buFont typeface="Wingdings" panose="05000000000000000000" pitchFamily="2" charset="2"/>
              <a:buChar char="§"/>
            </a:pPr>
            <a:r>
              <a:rPr lang="en-US" sz="2000" dirty="0">
                <a:solidFill>
                  <a:srgbClr val="C00000"/>
                </a:solidFill>
              </a:rPr>
              <a:t>Relates learning to academic disciplines</a:t>
            </a:r>
          </a:p>
          <a:p>
            <a:pPr marL="342900" indent="-342900">
              <a:spcBef>
                <a:spcPts val="600"/>
              </a:spcBef>
              <a:buFont typeface="Wingdings" panose="05000000000000000000" pitchFamily="2" charset="2"/>
              <a:buChar char="§"/>
            </a:pPr>
            <a:r>
              <a:rPr lang="en-US" sz="2000" dirty="0">
                <a:solidFill>
                  <a:srgbClr val="C00000"/>
                </a:solidFill>
              </a:rPr>
              <a:t>Serves as an outline for your essay</a:t>
            </a:r>
          </a:p>
        </p:txBody>
      </p:sp>
      <p:sp>
        <p:nvSpPr>
          <p:cNvPr id="7" name="Rectangle 6"/>
          <p:cNvSpPr/>
          <p:nvPr/>
        </p:nvSpPr>
        <p:spPr>
          <a:xfrm>
            <a:off x="304800" y="1295400"/>
            <a:ext cx="8686800" cy="1238801"/>
          </a:xfrm>
          <a:prstGeom prst="rect">
            <a:avLst/>
          </a:prstGeom>
        </p:spPr>
        <p:txBody>
          <a:bodyPr wrap="square">
            <a:spAutoFit/>
          </a:bodyPr>
          <a:lstStyle/>
          <a:p>
            <a:pPr marL="342900" indent="-342900">
              <a:spcAft>
                <a:spcPts val="300"/>
              </a:spcAft>
              <a:buClr>
                <a:srgbClr val="C00000"/>
              </a:buClr>
              <a:buSzPct val="85000"/>
              <a:buFont typeface="Wingdings" panose="05000000000000000000" pitchFamily="2" charset="2"/>
              <a:buChar char="q"/>
              <a:defRPr/>
            </a:pPr>
            <a:r>
              <a:rPr lang="en-US" sz="2400" b="1" dirty="0">
                <a:solidFill>
                  <a:srgbClr val="C00000"/>
                </a:solidFill>
              </a:rPr>
              <a:t> An analysis of the positions listed in the resume</a:t>
            </a:r>
          </a:p>
          <a:p>
            <a:pPr marL="342900" indent="-342900">
              <a:spcAft>
                <a:spcPts val="300"/>
              </a:spcAft>
              <a:buClr>
                <a:srgbClr val="C00000"/>
              </a:buClr>
              <a:buSzPct val="85000"/>
              <a:buFont typeface="Wingdings" panose="05000000000000000000" pitchFamily="2" charset="2"/>
              <a:buChar char="q"/>
              <a:defRPr/>
            </a:pPr>
            <a:r>
              <a:rPr lang="en-US" sz="2400" b="1" dirty="0">
                <a:solidFill>
                  <a:srgbClr val="C00000"/>
                </a:solidFill>
              </a:rPr>
              <a:t> Demonstrates what and how you have learned from your experiences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47250">
            <a:off x="223593" y="2523091"/>
            <a:ext cx="3886495"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pPr algn="ctr"/>
            <a:r>
              <a:rPr lang="en-US" sz="3000" dirty="0">
                <a:solidFill>
                  <a:srgbClr val="C00000"/>
                </a:solidFill>
              </a:rPr>
              <a:t>3 - Learning Assessment Worksheet (LAW)</a:t>
            </a:r>
          </a:p>
        </p:txBody>
      </p:sp>
      <p:sp>
        <p:nvSpPr>
          <p:cNvPr id="2" name="Slide Number Placeholder 1"/>
          <p:cNvSpPr>
            <a:spLocks noGrp="1"/>
          </p:cNvSpPr>
          <p:nvPr>
            <p:ph type="sldNum" sz="quarter" idx="4"/>
          </p:nvPr>
        </p:nvSpPr>
        <p:spPr/>
        <p:txBody>
          <a:bodyPr/>
          <a:lstStyle/>
          <a:p>
            <a:fld id="{E5A184BC-1277-4F66-B596-1E56F64269C2}" type="slidenum">
              <a:rPr lang="en-US" smtClean="0"/>
              <a:pPr/>
              <a:t>16</a:t>
            </a:fld>
            <a:endParaRPr lang="en-US" dirty="0"/>
          </a:p>
        </p:txBody>
      </p:sp>
    </p:spTree>
    <p:extLst>
      <p:ext uri="{BB962C8B-B14F-4D97-AF65-F5344CB8AC3E}">
        <p14:creationId xmlns:p14="http://schemas.microsoft.com/office/powerpoint/2010/main" val="663534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95400"/>
            <a:ext cx="8534400" cy="4085734"/>
          </a:xfrm>
          <a:prstGeom prst="rect">
            <a:avLst/>
          </a:prstGeom>
        </p:spPr>
        <p:txBody>
          <a:bodyPr wrap="square">
            <a:spAutoFit/>
          </a:bodyPr>
          <a:lstStyle/>
          <a:p>
            <a:r>
              <a:rPr lang="en-US" sz="1900" b="1" dirty="0">
                <a:solidFill>
                  <a:srgbClr val="C00000"/>
                </a:solidFill>
              </a:rPr>
              <a:t>For successful development of the ALE, you will:</a:t>
            </a:r>
          </a:p>
          <a:p>
            <a:pPr marL="285750" indent="-285750">
              <a:spcAft>
                <a:spcPts val="300"/>
              </a:spcAft>
              <a:buClr>
                <a:srgbClr val="C00000"/>
              </a:buClr>
              <a:buFont typeface="Wingdings" panose="05000000000000000000" pitchFamily="2" charset="2"/>
              <a:buChar char="q"/>
            </a:pPr>
            <a:r>
              <a:rPr lang="en-US" sz="1900" b="1" dirty="0">
                <a:solidFill>
                  <a:srgbClr val="C00000"/>
                </a:solidFill>
              </a:rPr>
              <a:t> </a:t>
            </a:r>
            <a:r>
              <a:rPr lang="en-US" sz="1900" b="1" dirty="0"/>
              <a:t>Articulate</a:t>
            </a:r>
            <a:r>
              <a:rPr lang="en-US" sz="1900" b="1" dirty="0">
                <a:solidFill>
                  <a:srgbClr val="C00000"/>
                </a:solidFill>
              </a:rPr>
              <a:t>, in essay form, what you do/did, </a:t>
            </a:r>
            <a:r>
              <a:rPr lang="en-US" sz="1900" b="1" dirty="0"/>
              <a:t>your learning </a:t>
            </a:r>
            <a:r>
              <a:rPr lang="en-US" sz="1900" b="1" dirty="0">
                <a:solidFill>
                  <a:srgbClr val="C00000"/>
                </a:solidFill>
              </a:rPr>
              <a:t>experience components (LECs) and the college-level learning that occurred, the competencies, you already developed in the LAW. </a:t>
            </a:r>
          </a:p>
          <a:p>
            <a:pPr marL="285750" indent="-285750">
              <a:spcAft>
                <a:spcPts val="300"/>
              </a:spcAft>
              <a:buClr>
                <a:srgbClr val="C00000"/>
              </a:buClr>
              <a:buFont typeface="Wingdings" panose="05000000000000000000" pitchFamily="2" charset="2"/>
              <a:buChar char="q"/>
            </a:pPr>
            <a:r>
              <a:rPr lang="en-US" sz="1900" b="1" dirty="0"/>
              <a:t> Use </a:t>
            </a:r>
            <a:r>
              <a:rPr lang="en-US" sz="1900" b="1" dirty="0">
                <a:solidFill>
                  <a:srgbClr val="C00000"/>
                </a:solidFill>
              </a:rPr>
              <a:t>Dr. David </a:t>
            </a:r>
            <a:r>
              <a:rPr lang="en-US" sz="1900" b="1" dirty="0"/>
              <a:t>Kolb’s Model of Learning and Bloom’s Taxonomy </a:t>
            </a:r>
            <a:r>
              <a:rPr lang="en-US" sz="1900" b="1" dirty="0">
                <a:solidFill>
                  <a:srgbClr val="C00000"/>
                </a:solidFill>
              </a:rPr>
              <a:t>to help you transform your experiences to learning:</a:t>
            </a:r>
          </a:p>
          <a:p>
            <a:pPr marL="742950" lvl="1" indent="-285750">
              <a:spcAft>
                <a:spcPts val="300"/>
              </a:spcAft>
              <a:buClr>
                <a:srgbClr val="C00000"/>
              </a:buClr>
              <a:buFont typeface="Wingdings" panose="05000000000000000000" pitchFamily="2" charset="2"/>
              <a:buChar char="q"/>
            </a:pPr>
            <a:r>
              <a:rPr lang="en-US" sz="1900" b="1" dirty="0">
                <a:solidFill>
                  <a:srgbClr val="C00000"/>
                </a:solidFill>
              </a:rPr>
              <a:t>analyze, reflect on, and write about your concrete experiences</a:t>
            </a:r>
          </a:p>
          <a:p>
            <a:pPr marL="742950" lvl="1" indent="-285750">
              <a:spcAft>
                <a:spcPts val="300"/>
              </a:spcAft>
              <a:buClr>
                <a:srgbClr val="C00000"/>
              </a:buClr>
              <a:buFont typeface="Wingdings" panose="05000000000000000000" pitchFamily="2" charset="2"/>
              <a:buChar char="q"/>
            </a:pPr>
            <a:r>
              <a:rPr lang="en-US" sz="1900" b="1" dirty="0">
                <a:solidFill>
                  <a:srgbClr val="C00000"/>
                </a:solidFill>
              </a:rPr>
              <a:t>explain how you applied your learning in other situations</a:t>
            </a:r>
          </a:p>
          <a:p>
            <a:pPr marL="285750" indent="-285750">
              <a:spcAft>
                <a:spcPts val="300"/>
              </a:spcAft>
              <a:buClr>
                <a:srgbClr val="C00000"/>
              </a:buClr>
              <a:buFont typeface="Wingdings" panose="05000000000000000000" pitchFamily="2" charset="2"/>
              <a:buChar char="q"/>
            </a:pPr>
            <a:r>
              <a:rPr lang="en-US" sz="1900" b="1" dirty="0">
                <a:solidFill>
                  <a:srgbClr val="C00000"/>
                </a:solidFill>
              </a:rPr>
              <a:t> </a:t>
            </a:r>
            <a:r>
              <a:rPr lang="en-US" sz="1900" b="1" dirty="0"/>
              <a:t>Equate</a:t>
            </a:r>
            <a:r>
              <a:rPr lang="en-US" sz="1900" b="1" dirty="0">
                <a:solidFill>
                  <a:srgbClr val="C00000"/>
                </a:solidFill>
              </a:rPr>
              <a:t> your experiential </a:t>
            </a:r>
            <a:r>
              <a:rPr lang="en-US" sz="1900" b="1" dirty="0"/>
              <a:t>learning to academic disciplines </a:t>
            </a:r>
            <a:r>
              <a:rPr lang="en-US" sz="1900" b="1" dirty="0">
                <a:solidFill>
                  <a:srgbClr val="C00000"/>
                </a:solidFill>
              </a:rPr>
              <a:t>- discipline designation will be included in the transcription of portfolio credits.</a:t>
            </a:r>
          </a:p>
          <a:p>
            <a:pPr marL="285750" indent="-285750">
              <a:spcAft>
                <a:spcPts val="300"/>
              </a:spcAft>
              <a:buClr>
                <a:srgbClr val="C00000"/>
              </a:buClr>
              <a:buFont typeface="Wingdings" panose="05000000000000000000" pitchFamily="2" charset="2"/>
              <a:buChar char="q"/>
            </a:pPr>
            <a:r>
              <a:rPr lang="en-US" sz="1900" b="1" dirty="0">
                <a:solidFill>
                  <a:srgbClr val="C00000"/>
                </a:solidFill>
              </a:rPr>
              <a:t> </a:t>
            </a:r>
            <a:r>
              <a:rPr lang="en-US" sz="1900" b="1" dirty="0"/>
              <a:t>Receive editing and proofreading assistance </a:t>
            </a:r>
            <a:r>
              <a:rPr lang="en-US" sz="1900" b="1" dirty="0">
                <a:solidFill>
                  <a:srgbClr val="C00000"/>
                </a:solidFill>
              </a:rPr>
              <a:t>from the Writing Lab, On-line Writing Lab (OWL) or your ENG site tutor.</a:t>
            </a:r>
          </a:p>
        </p:txBody>
      </p:sp>
      <p:sp>
        <p:nvSpPr>
          <p:cNvPr id="3" name="Title 2"/>
          <p:cNvSpPr>
            <a:spLocks noGrp="1"/>
          </p:cNvSpPr>
          <p:nvPr>
            <p:ph type="title"/>
          </p:nvPr>
        </p:nvSpPr>
        <p:spPr/>
        <p:txBody>
          <a:bodyPr/>
          <a:lstStyle/>
          <a:p>
            <a:pPr algn="ctr"/>
            <a:r>
              <a:rPr lang="en-US" sz="3000" dirty="0">
                <a:solidFill>
                  <a:srgbClr val="C00000"/>
                </a:solidFill>
              </a:rPr>
              <a:t>4 - Autobiographical Learning Essay (ALE)</a:t>
            </a:r>
          </a:p>
        </p:txBody>
      </p:sp>
      <p:sp>
        <p:nvSpPr>
          <p:cNvPr id="2" name="Slide Number Placeholder 1"/>
          <p:cNvSpPr>
            <a:spLocks noGrp="1"/>
          </p:cNvSpPr>
          <p:nvPr>
            <p:ph type="sldNum" sz="quarter" idx="4"/>
          </p:nvPr>
        </p:nvSpPr>
        <p:spPr/>
        <p:txBody>
          <a:bodyPr/>
          <a:lstStyle/>
          <a:p>
            <a:fld id="{E5A184BC-1277-4F66-B596-1E56F64269C2}" type="slidenum">
              <a:rPr lang="en-US" smtClean="0"/>
              <a:pPr/>
              <a:t>17</a:t>
            </a:fld>
            <a:endParaRPr lang="en-US" dirty="0"/>
          </a:p>
        </p:txBody>
      </p:sp>
    </p:spTree>
    <p:extLst>
      <p:ext uri="{BB962C8B-B14F-4D97-AF65-F5344CB8AC3E}">
        <p14:creationId xmlns:p14="http://schemas.microsoft.com/office/powerpoint/2010/main" val="3732402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Grp="1" noChangeArrowheads="1"/>
          </p:cNvSpPr>
          <p:nvPr>
            <p:ph sz="quarter" idx="1"/>
          </p:nvPr>
        </p:nvSpPr>
        <p:spPr bwMode="auto">
          <a:xfrm>
            <a:off x="259326" y="1492296"/>
            <a:ext cx="87630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R="0" lvl="0" defTabSz="914400" rtl="0" eaLnBrk="1" fontAlgn="base" latinLnBrk="0" hangingPunct="1">
              <a:lnSpc>
                <a:spcPct val="100000"/>
              </a:lnSpc>
              <a:spcBef>
                <a:spcPct val="0"/>
              </a:spcBef>
              <a:spcAft>
                <a:spcPct val="0"/>
              </a:spcAft>
              <a:buClr>
                <a:srgbClr val="C00000"/>
              </a:buClr>
              <a:buSzTx/>
              <a:buFont typeface="Wingdings" panose="05000000000000000000" pitchFamily="2" charset="2"/>
              <a:buChar char="q"/>
              <a:tabLst>
                <a:tab pos="-457200" algn="l"/>
              </a:tabLst>
            </a:pPr>
            <a:r>
              <a:rPr kumimoji="0" lang="en-US" sz="2000" b="1" i="0" u="none" strike="noStrike" cap="none" normalizeH="0" baseline="0" dirty="0">
                <a:ln>
                  <a:noFill/>
                </a:ln>
                <a:solidFill>
                  <a:srgbClr val="C00000"/>
                </a:solidFill>
                <a:effectLst/>
                <a:ea typeface="Times New Roman" pitchFamily="18" charset="0"/>
                <a:cs typeface="Times New Roman" pitchFamily="18" charset="0"/>
              </a:rPr>
              <a:t>   The Documentation</a:t>
            </a:r>
          </a:p>
          <a:p>
            <a:pPr lvl="2" defTabSz="285750" fontAlgn="base">
              <a:spcBef>
                <a:spcPct val="0"/>
              </a:spcBef>
              <a:spcAft>
                <a:spcPct val="0"/>
              </a:spcAft>
              <a:buSzPct val="100000"/>
              <a:tabLst>
                <a:tab pos="-457200" algn="l"/>
              </a:tabLst>
            </a:pPr>
            <a:r>
              <a:rPr kumimoji="0" lang="en-US" sz="1800" b="1" i="0" u="none" strike="noStrike" cap="none" normalizeH="0" baseline="0" dirty="0">
                <a:ln>
                  <a:noFill/>
                </a:ln>
                <a:solidFill>
                  <a:srgbClr val="C00000"/>
                </a:solidFill>
                <a:effectLst/>
                <a:ea typeface="Times New Roman" pitchFamily="18" charset="0"/>
                <a:cs typeface="Times New Roman" pitchFamily="18" charset="0"/>
              </a:rPr>
              <a:t>provides the faculty evaluator with</a:t>
            </a:r>
            <a:r>
              <a:rPr kumimoji="0" lang="en-US" sz="1800" b="1" i="0" u="none" strike="noStrike" cap="none" normalizeH="0" dirty="0">
                <a:ln>
                  <a:noFill/>
                </a:ln>
                <a:solidFill>
                  <a:srgbClr val="C00000"/>
                </a:solidFill>
                <a:effectLst/>
                <a:ea typeface="Times New Roman" pitchFamily="18" charset="0"/>
                <a:cs typeface="Times New Roman" pitchFamily="18" charset="0"/>
              </a:rPr>
              <a:t> </a:t>
            </a:r>
            <a:r>
              <a:rPr kumimoji="0" lang="en-US" sz="1800" b="1" i="0" u="none" strike="noStrike" cap="none" normalizeH="0" baseline="0" dirty="0">
                <a:ln>
                  <a:noFill/>
                </a:ln>
                <a:solidFill>
                  <a:srgbClr val="C00000"/>
                </a:solidFill>
                <a:effectLst/>
                <a:ea typeface="Times New Roman" pitchFamily="18" charset="0"/>
                <a:cs typeface="Times New Roman" pitchFamily="18" charset="0"/>
              </a:rPr>
              <a:t>tangible evidence that you know what you say you know.   </a:t>
            </a:r>
          </a:p>
          <a:p>
            <a:pPr lvl="2" fontAlgn="base">
              <a:spcBef>
                <a:spcPct val="0"/>
              </a:spcBef>
              <a:spcAft>
                <a:spcPct val="0"/>
              </a:spcAft>
              <a:buSzPct val="100000"/>
              <a:tabLst>
                <a:tab pos="-457200" algn="l"/>
              </a:tabLst>
            </a:pPr>
            <a:r>
              <a:rPr kumimoji="0" lang="en-US" sz="1800" b="1" i="0" u="none" strike="noStrike" cap="none" normalizeH="0" baseline="0" dirty="0">
                <a:ln>
                  <a:noFill/>
                </a:ln>
                <a:solidFill>
                  <a:srgbClr val="C00000"/>
                </a:solidFill>
                <a:effectLst/>
                <a:ea typeface="Times New Roman" pitchFamily="18" charset="0"/>
                <a:cs typeface="Times New Roman" pitchFamily="18" charset="0"/>
              </a:rPr>
              <a:t>helps you</a:t>
            </a:r>
            <a:r>
              <a:rPr kumimoji="0" lang="en-US" sz="1800" b="1" i="0" u="none" strike="noStrike" cap="none" normalizeH="0" dirty="0">
                <a:ln>
                  <a:noFill/>
                </a:ln>
                <a:solidFill>
                  <a:srgbClr val="C00000"/>
                </a:solidFill>
                <a:effectLst/>
                <a:ea typeface="Times New Roman" pitchFamily="18" charset="0"/>
                <a:cs typeface="Times New Roman" pitchFamily="18" charset="0"/>
              </a:rPr>
              <a:t> </a:t>
            </a:r>
            <a:r>
              <a:rPr lang="en-US" sz="1800" b="1" dirty="0">
                <a:solidFill>
                  <a:srgbClr val="C00000"/>
                </a:solidFill>
              </a:rPr>
              <a:t>support and validate your learning listed in the Resume and described in the LAW.</a:t>
            </a:r>
          </a:p>
          <a:p>
            <a:pPr lvl="2" fontAlgn="base">
              <a:spcBef>
                <a:spcPct val="0"/>
              </a:spcBef>
              <a:spcAft>
                <a:spcPct val="0"/>
              </a:spcAft>
              <a:buSzPct val="100000"/>
              <a:tabLst>
                <a:tab pos="-457200" algn="l"/>
              </a:tabLst>
            </a:pPr>
            <a:r>
              <a:rPr lang="en-US" sz="1800" b="1" dirty="0">
                <a:solidFill>
                  <a:srgbClr val="C00000"/>
                </a:solidFill>
                <a:ea typeface="Times New Roman" pitchFamily="18" charset="0"/>
                <a:cs typeface="Times New Roman" pitchFamily="18" charset="0"/>
              </a:rPr>
              <a:t>helps you enhance your descriptive expression in the ALE.</a:t>
            </a:r>
            <a:endParaRPr kumimoji="0" lang="en-US" sz="1800" b="1" i="0" u="none" strike="noStrike" cap="none" normalizeH="0" baseline="0" dirty="0">
              <a:ln>
                <a:noFill/>
              </a:ln>
              <a:solidFill>
                <a:srgbClr val="C00000"/>
              </a:solidFill>
              <a:effectLst/>
              <a:latin typeface="Arial" pitchFamily="34" charset="0"/>
              <a:cs typeface="Arial" pitchFamily="34" charset="0"/>
            </a:endParaRPr>
          </a:p>
        </p:txBody>
      </p:sp>
      <p:sp>
        <p:nvSpPr>
          <p:cNvPr id="10" name="Rectangle 9"/>
          <p:cNvSpPr/>
          <p:nvPr/>
        </p:nvSpPr>
        <p:spPr>
          <a:xfrm>
            <a:off x="259326" y="3429000"/>
            <a:ext cx="8839200" cy="2215991"/>
          </a:xfrm>
          <a:prstGeom prst="rect">
            <a:avLst/>
          </a:prstGeom>
        </p:spPr>
        <p:txBody>
          <a:bodyPr wrap="square">
            <a:noAutofit/>
          </a:bodyPr>
          <a:lstStyle/>
          <a:p>
            <a:pPr marL="285750" indent="-285750">
              <a:buClr>
                <a:srgbClr val="C00000"/>
              </a:buClr>
              <a:buFont typeface="Wingdings" panose="05000000000000000000" pitchFamily="2" charset="2"/>
              <a:buChar char="q"/>
              <a:defRPr/>
            </a:pPr>
            <a:r>
              <a:rPr lang="en-US" b="1" dirty="0">
                <a:solidFill>
                  <a:srgbClr val="C00000"/>
                </a:solidFill>
                <a:ea typeface="Times New Roman" pitchFamily="18" charset="0"/>
                <a:cs typeface="Times New Roman" pitchFamily="18" charset="0"/>
              </a:rPr>
              <a:t>   </a:t>
            </a:r>
            <a:r>
              <a:rPr lang="en-US" sz="2000" b="1" dirty="0">
                <a:solidFill>
                  <a:srgbClr val="C00000"/>
                </a:solidFill>
                <a:ea typeface="Times New Roman" pitchFamily="18" charset="0"/>
                <a:cs typeface="Times New Roman" pitchFamily="18" charset="0"/>
              </a:rPr>
              <a:t>Documentation characteristics</a:t>
            </a:r>
          </a:p>
          <a:p>
            <a:pPr lvl="1">
              <a:spcAft>
                <a:spcPts val="300"/>
              </a:spcAft>
              <a:buFont typeface="Wingdings" pitchFamily="2" charset="2"/>
              <a:buChar char="§"/>
              <a:defRPr/>
            </a:pPr>
            <a:r>
              <a:rPr lang="en-US" b="1" dirty="0">
                <a:solidFill>
                  <a:srgbClr val="C00000"/>
                </a:solidFill>
              </a:rPr>
              <a:t>  </a:t>
            </a:r>
            <a:r>
              <a:rPr lang="en-US" b="1" dirty="0"/>
              <a:t>Verification:</a:t>
            </a:r>
            <a:r>
              <a:rPr lang="en-US" b="1" dirty="0">
                <a:solidFill>
                  <a:srgbClr val="C00000"/>
                </a:solidFill>
              </a:rPr>
              <a:t> describes responsibilities and confirms competencies</a:t>
            </a:r>
          </a:p>
          <a:p>
            <a:pPr marL="685800" marR="0" lvl="2" indent="-228600" algn="l" defTabSz="914400" rtl="0" eaLnBrk="1" fontAlgn="base" latinLnBrk="0" hangingPunct="1">
              <a:lnSpc>
                <a:spcPct val="100000"/>
              </a:lnSpc>
              <a:spcBef>
                <a:spcPct val="0"/>
              </a:spcBef>
              <a:spcAft>
                <a:spcPct val="0"/>
              </a:spcAft>
              <a:buClr>
                <a:srgbClr val="C41230"/>
              </a:buClr>
              <a:buSzPct val="100000"/>
              <a:buFont typeface="Wingdings" panose="05000000000000000000" pitchFamily="2" charset="2"/>
              <a:buChar char="§"/>
              <a:tabLst>
                <a:tab pos="-457200" algn="l"/>
              </a:tabLst>
              <a:defRPr/>
            </a:pPr>
            <a:r>
              <a:rPr kumimoji="0" lang="en-US" sz="1800" b="1" i="0" u="none" strike="noStrike" kern="1200" cap="none" spc="0" normalizeH="0" baseline="0" noProof="0" dirty="0">
                <a:ln>
                  <a:noFill/>
                </a:ln>
                <a:effectLst/>
                <a:uLnTx/>
                <a:uFillTx/>
                <a:latin typeface="Century Gothic"/>
                <a:ea typeface="Times New Roman" pitchFamily="18" charset="0"/>
                <a:cs typeface="Times New Roman" pitchFamily="18" charset="0"/>
              </a:rPr>
              <a:t>Measurable:</a:t>
            </a:r>
            <a:r>
              <a:rPr kumimoji="0" lang="en-US" sz="1800" b="1" i="0" u="none" strike="noStrike" kern="1200" cap="none" spc="0" normalizeH="0" baseline="0" noProof="0" dirty="0">
                <a:ln>
                  <a:noFill/>
                </a:ln>
                <a:solidFill>
                  <a:srgbClr val="C00000"/>
                </a:solidFill>
                <a:effectLst/>
                <a:uLnTx/>
                <a:uFillTx/>
                <a:latin typeface="Century Gothic"/>
                <a:ea typeface="Times New Roman" pitchFamily="18" charset="0"/>
                <a:cs typeface="Times New Roman" pitchFamily="18" charset="0"/>
              </a:rPr>
              <a:t> describes breadth and depth of responsibilities and competencies </a:t>
            </a:r>
            <a:endParaRPr lang="en-US" b="1" dirty="0">
              <a:solidFill>
                <a:srgbClr val="C00000"/>
              </a:solidFill>
            </a:endParaRPr>
          </a:p>
          <a:p>
            <a:pPr lvl="1">
              <a:spcAft>
                <a:spcPts val="300"/>
              </a:spcAft>
              <a:buFont typeface="Wingdings" pitchFamily="2" charset="2"/>
              <a:buChar char="§"/>
              <a:defRPr/>
            </a:pPr>
            <a:r>
              <a:rPr lang="en-US" b="1" dirty="0">
                <a:solidFill>
                  <a:srgbClr val="C00000"/>
                </a:solidFill>
              </a:rPr>
              <a:t>  </a:t>
            </a:r>
            <a:r>
              <a:rPr lang="en-US" b="1" dirty="0"/>
              <a:t>Reliability:</a:t>
            </a:r>
            <a:r>
              <a:rPr lang="en-US" b="1" dirty="0">
                <a:solidFill>
                  <a:srgbClr val="C00000"/>
                </a:solidFill>
              </a:rPr>
              <a:t> signed and on letterhead or with notarization</a:t>
            </a:r>
          </a:p>
          <a:p>
            <a:pPr lvl="1">
              <a:spcAft>
                <a:spcPts val="300"/>
              </a:spcAft>
              <a:buFont typeface="Wingdings" pitchFamily="2" charset="2"/>
              <a:buChar char="§"/>
              <a:defRPr/>
            </a:pPr>
            <a:r>
              <a:rPr lang="en-US" b="1" dirty="0">
                <a:solidFill>
                  <a:srgbClr val="C00000"/>
                </a:solidFill>
              </a:rPr>
              <a:t>  </a:t>
            </a:r>
            <a:r>
              <a:rPr lang="en-US" b="1" dirty="0"/>
              <a:t>Completeness: </a:t>
            </a:r>
            <a:r>
              <a:rPr lang="en-US" b="1" dirty="0">
                <a:solidFill>
                  <a:srgbClr val="C00000"/>
                </a:solidFill>
              </a:rPr>
              <a:t>includes all positions, activities, titles, and dates</a:t>
            </a:r>
          </a:p>
          <a:p>
            <a:pPr lvl="1">
              <a:spcAft>
                <a:spcPts val="300"/>
              </a:spcAft>
              <a:buFont typeface="Wingdings" pitchFamily="2" charset="2"/>
              <a:buChar char="§"/>
              <a:defRPr/>
            </a:pPr>
            <a:r>
              <a:rPr lang="en-US" b="1" dirty="0">
                <a:solidFill>
                  <a:srgbClr val="C00000"/>
                </a:solidFill>
              </a:rPr>
              <a:t>  </a:t>
            </a:r>
            <a:r>
              <a:rPr lang="en-US" b="1" dirty="0"/>
              <a:t>Consistency: </a:t>
            </a:r>
            <a:r>
              <a:rPr lang="en-US" b="1" dirty="0">
                <a:solidFill>
                  <a:srgbClr val="C00000"/>
                </a:solidFill>
              </a:rPr>
              <a:t>matches positions, activities, titles, and dates </a:t>
            </a:r>
          </a:p>
        </p:txBody>
      </p:sp>
      <p:sp>
        <p:nvSpPr>
          <p:cNvPr id="2" name="Title 1"/>
          <p:cNvSpPr>
            <a:spLocks noGrp="1"/>
          </p:cNvSpPr>
          <p:nvPr>
            <p:ph type="title"/>
          </p:nvPr>
        </p:nvSpPr>
        <p:spPr>
          <a:xfrm>
            <a:off x="304800" y="126166"/>
            <a:ext cx="8229600" cy="1280160"/>
          </a:xfrm>
        </p:spPr>
        <p:txBody>
          <a:bodyPr/>
          <a:lstStyle/>
          <a:p>
            <a:pPr algn="ctr"/>
            <a:r>
              <a:rPr lang="en-US" sz="3200" dirty="0">
                <a:solidFill>
                  <a:srgbClr val="C00000"/>
                </a:solidFill>
              </a:rPr>
              <a:t>5 - Documentation</a:t>
            </a:r>
          </a:p>
        </p:txBody>
      </p:sp>
      <p:sp>
        <p:nvSpPr>
          <p:cNvPr id="3" name="Slide Number Placeholder 2"/>
          <p:cNvSpPr>
            <a:spLocks noGrp="1"/>
          </p:cNvSpPr>
          <p:nvPr>
            <p:ph type="sldNum" sz="quarter" idx="4"/>
          </p:nvPr>
        </p:nvSpPr>
        <p:spPr/>
        <p:txBody>
          <a:bodyPr/>
          <a:lstStyle/>
          <a:p>
            <a:fld id="{E5A184BC-1277-4F66-B596-1E56F64269C2}" type="slidenum">
              <a:rPr lang="en-US" smtClean="0"/>
              <a:pPr/>
              <a:t>18</a:t>
            </a:fld>
            <a:endParaRPr lang="en-US" dirty="0"/>
          </a:p>
        </p:txBody>
      </p:sp>
    </p:spTree>
    <p:extLst>
      <p:ext uri="{BB962C8B-B14F-4D97-AF65-F5344CB8AC3E}">
        <p14:creationId xmlns:p14="http://schemas.microsoft.com/office/powerpoint/2010/main" val="83788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57200" y="1464780"/>
            <a:ext cx="8686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ea typeface="Times New Roman" pitchFamily="18" charset="0"/>
                <a:cs typeface="Times New Roman" pitchFamily="18" charset="0"/>
              </a:rPr>
              <a:t>Question:</a:t>
            </a:r>
            <a:r>
              <a:rPr kumimoji="0" lang="en-US" sz="2000" b="1" i="0" u="none" strike="noStrike" cap="none" normalizeH="0" dirty="0">
                <a:ln>
                  <a:noFill/>
                </a:ln>
                <a:solidFill>
                  <a:srgbClr val="C00000"/>
                </a:solidFill>
                <a:effectLst/>
                <a:ea typeface="Times New Roman" pitchFamily="18" charset="0"/>
                <a:cs typeface="Times New Roman" pitchFamily="18" charset="0"/>
              </a:rPr>
              <a:t> </a:t>
            </a:r>
            <a:r>
              <a:rPr kumimoji="0" lang="en-US" sz="2000" b="1" i="0" u="none" strike="noStrike" cap="none" normalizeH="0" baseline="0" dirty="0">
                <a:ln>
                  <a:noFill/>
                </a:ln>
                <a:solidFill>
                  <a:srgbClr val="C00000"/>
                </a:solidFill>
                <a:effectLst/>
                <a:ea typeface="Times New Roman" pitchFamily="18" charset="0"/>
                <a:cs typeface="Times New Roman" pitchFamily="18" charset="0"/>
              </a:rPr>
              <a:t>How many credits will I receive?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ea typeface="Times New Roman" pitchFamily="18" charset="0"/>
                <a:cs typeface="Times New Roman" pitchFamily="18" charset="0"/>
              </a:rPr>
              <a:t>Answer:</a:t>
            </a:r>
            <a:r>
              <a:rPr kumimoji="0" lang="en-US" sz="2000" b="1" i="0" u="none" strike="noStrike" cap="none" normalizeH="0" dirty="0">
                <a:ln>
                  <a:noFill/>
                </a:ln>
                <a:effectLst/>
                <a:ea typeface="Times New Roman" pitchFamily="18" charset="0"/>
                <a:cs typeface="Times New Roman" pitchFamily="18" charset="0"/>
              </a:rPr>
              <a:t> </a:t>
            </a:r>
            <a:r>
              <a:rPr kumimoji="0" lang="en-US" sz="2000" b="1" i="0" u="none" strike="noStrike" cap="none" normalizeH="0" baseline="0" dirty="0">
                <a:ln>
                  <a:noFill/>
                </a:ln>
                <a:solidFill>
                  <a:schemeClr val="tx1"/>
                </a:solidFill>
                <a:effectLst/>
                <a:ea typeface="Times New Roman" pitchFamily="18" charset="0"/>
                <a:cs typeface="Times New Roman" pitchFamily="18" charset="0"/>
              </a:rPr>
              <a:t>No-one can predict the number of credits you will receive until the portfolio is evaluated. Students can earn up to 30 credits maximum; however, the actual amount of credits earned is approved and granted by the Portfolio Committee based on the Faculty Evaluator’s findings.</a:t>
            </a:r>
            <a:endParaRPr kumimoji="0" lang="en-US" sz="2000" b="1" i="0" u="none" strike="noStrike" cap="none" normalizeH="0" baseline="0" dirty="0">
              <a:ln>
                <a:noFill/>
              </a:ln>
              <a:solidFill>
                <a:schemeClr val="tx1"/>
              </a:solidFill>
              <a:effectLst/>
              <a:cs typeface="Arial" pitchFamily="34" charset="0"/>
            </a:endParaRPr>
          </a:p>
        </p:txBody>
      </p:sp>
      <p:sp>
        <p:nvSpPr>
          <p:cNvPr id="2050" name="Rectangle 2"/>
          <p:cNvSpPr>
            <a:spLocks noChangeArrowheads="1"/>
          </p:cNvSpPr>
          <p:nvPr/>
        </p:nvSpPr>
        <p:spPr bwMode="auto">
          <a:xfrm>
            <a:off x="457200" y="3747574"/>
            <a:ext cx="8686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ea typeface="Times New Roman" pitchFamily="18" charset="0"/>
                <a:cs typeface="Times New Roman" pitchFamily="18" charset="0"/>
              </a:rPr>
              <a:t>Question:</a:t>
            </a:r>
            <a:r>
              <a:rPr kumimoji="0" lang="en-US" sz="2000" b="1" i="0" u="none" strike="noStrike" cap="none" normalizeH="0" dirty="0">
                <a:ln>
                  <a:noFill/>
                </a:ln>
                <a:solidFill>
                  <a:srgbClr val="C00000"/>
                </a:solidFill>
                <a:effectLst/>
                <a:ea typeface="Times New Roman" pitchFamily="18" charset="0"/>
                <a:cs typeface="Times New Roman" pitchFamily="18" charset="0"/>
              </a:rPr>
              <a:t> </a:t>
            </a:r>
            <a:r>
              <a:rPr kumimoji="0" lang="en-US" sz="2000" b="1" i="0" u="none" strike="noStrike" cap="none" normalizeH="0" baseline="0" dirty="0">
                <a:ln>
                  <a:noFill/>
                </a:ln>
                <a:solidFill>
                  <a:srgbClr val="C00000"/>
                </a:solidFill>
                <a:effectLst/>
                <a:ea typeface="Times New Roman" pitchFamily="18" charset="0"/>
                <a:cs typeface="Times New Roman" pitchFamily="18" charset="0"/>
              </a:rPr>
              <a:t>I missed the last deadline for submission, and I need an exception made so I can graduate early. Whom do I contact to ask for this?</a:t>
            </a:r>
            <a:endParaRPr kumimoji="0" lang="en-US" sz="2000" b="1" i="0" u="none" strike="noStrike" cap="none" normalizeH="0" baseline="0" dirty="0">
              <a:ln>
                <a:noFill/>
              </a:ln>
              <a:solidFill>
                <a:srgbClr val="C00000"/>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ea typeface="Times New Roman" pitchFamily="18" charset="0"/>
                <a:cs typeface="Arial" pitchFamily="34" charset="0"/>
              </a:rPr>
              <a:t>Answer:</a:t>
            </a:r>
            <a:r>
              <a:rPr lang="en-US" sz="2000" b="1" dirty="0">
                <a:solidFill>
                  <a:schemeClr val="accent2"/>
                </a:solidFill>
                <a:ea typeface="Times New Roman" pitchFamily="18" charset="0"/>
                <a:cs typeface="Arial" pitchFamily="34" charset="0"/>
              </a:rPr>
              <a:t> </a:t>
            </a:r>
            <a:r>
              <a:rPr kumimoji="0" lang="en-US" sz="2000" b="1" i="0" u="none" strike="noStrike" cap="none" normalizeH="0" baseline="0" dirty="0">
                <a:ln>
                  <a:noFill/>
                </a:ln>
                <a:solidFill>
                  <a:schemeClr val="tx1"/>
                </a:solidFill>
                <a:effectLst/>
                <a:ea typeface="Times New Roman" pitchFamily="18" charset="0"/>
                <a:cs typeface="Arial" pitchFamily="34" charset="0"/>
              </a:rPr>
              <a:t>Exceptions are only granted for serious personal or family illnesses and will also be considered if the student is moving out of Florida.</a:t>
            </a:r>
            <a:r>
              <a:rPr kumimoji="0" lang="en-US" sz="2000" b="1" i="0" u="none" strike="noStrike" cap="none" normalizeH="0" baseline="0" dirty="0">
                <a:ln>
                  <a:noFill/>
                </a:ln>
                <a:solidFill>
                  <a:schemeClr val="tx1"/>
                </a:solidFill>
                <a:effectLst/>
                <a:cs typeface="Arial" pitchFamily="34" charset="0"/>
              </a:rPr>
              <a:t> </a:t>
            </a:r>
          </a:p>
        </p:txBody>
      </p:sp>
      <p:sp>
        <p:nvSpPr>
          <p:cNvPr id="3" name="Title 2"/>
          <p:cNvSpPr>
            <a:spLocks noGrp="1"/>
          </p:cNvSpPr>
          <p:nvPr>
            <p:ph type="title"/>
          </p:nvPr>
        </p:nvSpPr>
        <p:spPr/>
        <p:txBody>
          <a:bodyPr/>
          <a:lstStyle/>
          <a:p>
            <a:pPr algn="ctr"/>
            <a:r>
              <a:rPr lang="en-US" sz="3200" dirty="0">
                <a:solidFill>
                  <a:srgbClr val="C00000"/>
                </a:solidFill>
              </a:rPr>
              <a:t>Frequently Asked Questions (FAQs)</a:t>
            </a:r>
          </a:p>
        </p:txBody>
      </p:sp>
      <p:sp>
        <p:nvSpPr>
          <p:cNvPr id="2" name="Slide Number Placeholder 1"/>
          <p:cNvSpPr>
            <a:spLocks noGrp="1"/>
          </p:cNvSpPr>
          <p:nvPr>
            <p:ph type="sldNum" sz="quarter" idx="4"/>
          </p:nvPr>
        </p:nvSpPr>
        <p:spPr/>
        <p:txBody>
          <a:bodyPr/>
          <a:lstStyle/>
          <a:p>
            <a:fld id="{E5A184BC-1277-4F66-B596-1E56F64269C2}" type="slidenum">
              <a:rPr lang="en-US" smtClean="0"/>
              <a:pPr/>
              <a:t>19</a:t>
            </a:fld>
            <a:endParaRPr lang="en-US" dirty="0"/>
          </a:p>
        </p:txBody>
      </p:sp>
    </p:spTree>
    <p:extLst>
      <p:ext uri="{BB962C8B-B14F-4D97-AF65-F5344CB8AC3E}">
        <p14:creationId xmlns:p14="http://schemas.microsoft.com/office/powerpoint/2010/main" val="1344721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0374"/>
          </a:xfrm>
        </p:spPr>
        <p:txBody>
          <a:bodyPr/>
          <a:lstStyle/>
          <a:p>
            <a:pPr algn="ctr"/>
            <a:r>
              <a:rPr lang="en-US" dirty="0"/>
              <a:t/>
            </a:r>
            <a:br>
              <a:rPr lang="en-US" dirty="0"/>
            </a:br>
            <a:r>
              <a:rPr lang="en-US" dirty="0"/>
              <a:t/>
            </a:r>
            <a:br>
              <a:rPr lang="en-US" dirty="0"/>
            </a:br>
            <a:r>
              <a:rPr lang="en-US" sz="3200" dirty="0"/>
              <a:t>Experiential Learning and Assessment</a:t>
            </a:r>
          </a:p>
        </p:txBody>
      </p:sp>
      <p:sp>
        <p:nvSpPr>
          <p:cNvPr id="4" name="Subtitle 1"/>
          <p:cNvSpPr txBox="1">
            <a:spLocks/>
          </p:cNvSpPr>
          <p:nvPr/>
        </p:nvSpPr>
        <p:spPr>
          <a:xfrm>
            <a:off x="152400" y="1718443"/>
            <a:ext cx="7924800" cy="2895600"/>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lang="en-US" sz="19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7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5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3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1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80000"/>
              </a:lnSpc>
              <a:spcAft>
                <a:spcPts val="400"/>
              </a:spcAft>
              <a:buNone/>
            </a:pPr>
            <a:r>
              <a:rPr lang="en-US" sz="2400" b="1" dirty="0">
                <a:solidFill>
                  <a:srgbClr val="C00000"/>
                </a:solidFill>
              </a:rPr>
              <a:t>Barry university is a leader in</a:t>
            </a:r>
          </a:p>
          <a:p>
            <a:pPr lvl="1">
              <a:lnSpc>
                <a:spcPct val="80000"/>
              </a:lnSpc>
              <a:spcAft>
                <a:spcPts val="1200"/>
              </a:spcAft>
              <a:buFont typeface="Wingdings" pitchFamily="2" charset="2"/>
              <a:buChar char="§"/>
            </a:pPr>
            <a:r>
              <a:rPr lang="en-US" sz="2400" b="1" dirty="0">
                <a:solidFill>
                  <a:srgbClr val="C00000"/>
                </a:solidFill>
              </a:rPr>
              <a:t>the assessment of experiential learning</a:t>
            </a:r>
          </a:p>
          <a:p>
            <a:pPr lvl="1">
              <a:lnSpc>
                <a:spcPct val="80000"/>
              </a:lnSpc>
              <a:spcAft>
                <a:spcPts val="1200"/>
              </a:spcAft>
              <a:buFont typeface="Wingdings" pitchFamily="2" charset="2"/>
              <a:buChar char="§"/>
            </a:pPr>
            <a:r>
              <a:rPr lang="en-US" sz="2400" b="1" dirty="0">
                <a:solidFill>
                  <a:srgbClr val="C00000"/>
                </a:solidFill>
              </a:rPr>
              <a:t>equating adult learning experiences to academic disciplines</a:t>
            </a:r>
          </a:p>
          <a:p>
            <a:pPr marL="0" indent="0">
              <a:buNone/>
            </a:pPr>
            <a:endParaRPr lang="en-US" sz="2600" b="1" dirty="0">
              <a:solidFill>
                <a:srgbClr val="C00000"/>
              </a:solidFill>
            </a:endParaRPr>
          </a:p>
        </p:txBody>
      </p:sp>
      <p:pic>
        <p:nvPicPr>
          <p:cNvPr id="6" name="Picture 5" descr="C:\Users\jbrown\AppData\Local\Microsoft\Windows\Temporary Internet Files\Content.IE5\KYACMWG3\MP900443202[1].jpg"/>
          <p:cNvPicPr>
            <a:picLocks noChangeAspect="1" noChangeArrowheads="1"/>
          </p:cNvPicPr>
          <p:nvPr/>
        </p:nvPicPr>
        <p:blipFill>
          <a:blip r:embed="rId2" cstate="print"/>
          <a:srcRect/>
          <a:stretch>
            <a:fillRect/>
          </a:stretch>
        </p:blipFill>
        <p:spPr bwMode="auto">
          <a:xfrm>
            <a:off x="5223387" y="3166242"/>
            <a:ext cx="3134032" cy="2661879"/>
          </a:xfrm>
          <a:prstGeom prst="rect">
            <a:avLst/>
          </a:prstGeom>
          <a:noFill/>
        </p:spPr>
      </p:pic>
      <p:sp>
        <p:nvSpPr>
          <p:cNvPr id="5" name="Slide Number Placeholder 4"/>
          <p:cNvSpPr>
            <a:spLocks noGrp="1"/>
          </p:cNvSpPr>
          <p:nvPr>
            <p:ph type="sldNum" sz="quarter" idx="12"/>
          </p:nvPr>
        </p:nvSpPr>
        <p:spPr/>
        <p:txBody>
          <a:bodyPr/>
          <a:lstStyle/>
          <a:p>
            <a:fld id="{E5A184BC-1277-4F66-B596-1E56F64269C2}" type="slidenum">
              <a:rPr lang="en-US" smtClean="0"/>
              <a:pPr/>
              <a:t>2</a:t>
            </a:fld>
            <a:endParaRPr lang="en-US" dirty="0"/>
          </a:p>
        </p:txBody>
      </p:sp>
    </p:spTree>
    <p:extLst>
      <p:ext uri="{BB962C8B-B14F-4D97-AF65-F5344CB8AC3E}">
        <p14:creationId xmlns:p14="http://schemas.microsoft.com/office/powerpoint/2010/main" val="1988697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noFill/>
        </p:spPr>
        <p:txBody>
          <a:bodyPr>
            <a:normAutofit/>
          </a:bodyPr>
          <a:lstStyle/>
          <a:p>
            <a:pPr marL="0" lvl="1">
              <a:buFont typeface="Wingdings" pitchFamily="2" charset="2"/>
              <a:buChar char="q"/>
              <a:defRPr/>
            </a:pPr>
            <a:endParaRPr lang="en-US" sz="2600" b="1" dirty="0">
              <a:solidFill>
                <a:srgbClr val="C00000"/>
              </a:solidFill>
            </a:endParaRPr>
          </a:p>
          <a:p>
            <a:pPr marL="0" lvl="1">
              <a:buFont typeface="Wingdings" pitchFamily="2" charset="2"/>
              <a:buChar char="q"/>
              <a:defRPr/>
            </a:pPr>
            <a:endParaRPr lang="en-US" sz="2600" b="1" dirty="0">
              <a:solidFill>
                <a:srgbClr val="C00000"/>
              </a:solidFill>
            </a:endParaRPr>
          </a:p>
          <a:p>
            <a:endParaRPr lang="en-US" dirty="0"/>
          </a:p>
        </p:txBody>
      </p:sp>
      <p:sp>
        <p:nvSpPr>
          <p:cNvPr id="1025" name="Rectangle 1"/>
          <p:cNvSpPr>
            <a:spLocks noChangeArrowheads="1"/>
          </p:cNvSpPr>
          <p:nvPr/>
        </p:nvSpPr>
        <p:spPr bwMode="auto">
          <a:xfrm>
            <a:off x="307259" y="1404029"/>
            <a:ext cx="8686800"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sz="1500" b="1" i="0" u="none" strike="noStrike" cap="none" normalizeH="0" baseline="0" dirty="0">
                <a:ln>
                  <a:noFill/>
                </a:ln>
                <a:solidFill>
                  <a:srgbClr val="C00000"/>
                </a:solidFill>
                <a:effectLst/>
                <a:ea typeface="Times New Roman" pitchFamily="18" charset="0"/>
                <a:cs typeface="Times New Roman" pitchFamily="18" charset="0"/>
              </a:rPr>
              <a:t>Question:</a:t>
            </a:r>
            <a:r>
              <a:rPr kumimoji="0" lang="en-US" sz="1500" b="1" i="0" u="none" strike="noStrike" cap="none" normalizeH="0" dirty="0">
                <a:ln>
                  <a:noFill/>
                </a:ln>
                <a:solidFill>
                  <a:srgbClr val="C00000"/>
                </a:solidFill>
                <a:effectLst/>
                <a:ea typeface="Times New Roman" pitchFamily="18" charset="0"/>
                <a:cs typeface="Times New Roman" pitchFamily="18" charset="0"/>
              </a:rPr>
              <a:t> </a:t>
            </a:r>
            <a:r>
              <a:rPr kumimoji="0" lang="en-US" sz="1500" b="1" i="0" u="none" strike="noStrike" cap="none" normalizeH="0" baseline="0" dirty="0">
                <a:ln>
                  <a:noFill/>
                </a:ln>
                <a:solidFill>
                  <a:srgbClr val="C00000"/>
                </a:solidFill>
                <a:effectLst/>
                <a:ea typeface="Times New Roman" pitchFamily="18" charset="0"/>
                <a:cs typeface="Times New Roman" pitchFamily="18" charset="0"/>
              </a:rPr>
              <a:t>Why won’t I get credit if I was a stay-at-home Mom?</a:t>
            </a:r>
          </a:p>
          <a:p>
            <a:pPr lvl="0" eaLnBrk="0" fontAlgn="base" hangingPunct="0">
              <a:spcBef>
                <a:spcPct val="0"/>
              </a:spcBef>
              <a:spcAft>
                <a:spcPts val="200"/>
              </a:spcAft>
            </a:pPr>
            <a:r>
              <a:rPr kumimoji="0" lang="en-US" sz="1500" b="1" i="0" u="none" strike="noStrike" cap="none" normalizeH="0" baseline="0" dirty="0">
                <a:ln>
                  <a:noFill/>
                </a:ln>
                <a:effectLst/>
                <a:ea typeface="Times New Roman" pitchFamily="18" charset="0"/>
                <a:cs typeface="Times New Roman" pitchFamily="18" charset="0"/>
              </a:rPr>
              <a:t>Answer:</a:t>
            </a:r>
            <a:r>
              <a:rPr lang="en-US" sz="1500" b="1" dirty="0">
                <a:solidFill>
                  <a:schemeClr val="accent2"/>
                </a:solidFill>
                <a:ea typeface="Times New Roman" pitchFamily="18" charset="0"/>
                <a:cs typeface="Times New Roman" pitchFamily="18" charset="0"/>
              </a:rPr>
              <a:t> </a:t>
            </a:r>
            <a:r>
              <a:rPr lang="en-US" sz="1500" b="1" dirty="0">
                <a:ea typeface="Times New Roman" pitchFamily="18" charset="0"/>
                <a:cs typeface="Times New Roman" pitchFamily="18" charset="0"/>
              </a:rPr>
              <a:t>Not all of our learning represents college-level learning.</a:t>
            </a:r>
            <a:r>
              <a:rPr kumimoji="0" lang="en-US" sz="1500" b="1" i="0" u="none" strike="noStrike" cap="none" normalizeH="0" baseline="0" dirty="0">
                <a:ln>
                  <a:noFill/>
                </a:ln>
                <a:solidFill>
                  <a:schemeClr val="tx1"/>
                </a:solidFill>
                <a:effectLst/>
                <a:ea typeface="Times New Roman" pitchFamily="18" charset="0"/>
                <a:cs typeface="Times New Roman" pitchFamily="18" charset="0"/>
              </a:rPr>
              <a:t> “Learning must be measurable, non-routine, more than what everyone gains from everyday experiences.” In order for your learning to qualify for credit it would have to have been supplemented through reading/research/application by parlaying that learning through an activity outside the home. You could present this type of learning if you were involved in a child daycare center or as a classroom teacher’s assistant whereby valid, reliable documentation could be obtained from an outside source.</a:t>
            </a:r>
          </a:p>
          <a:p>
            <a:pPr lvl="0" eaLnBrk="0" fontAlgn="base" hangingPunct="0">
              <a:spcBef>
                <a:spcPct val="0"/>
              </a:spcBef>
              <a:spcAft>
                <a:spcPct val="0"/>
              </a:spcAft>
            </a:pPr>
            <a:endParaRPr kumimoji="0" lang="en-US" sz="1500" b="1"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sz="1500" b="1" i="0" u="none" strike="noStrike" cap="none" normalizeH="0" baseline="0" dirty="0">
                <a:ln>
                  <a:noFill/>
                </a:ln>
                <a:solidFill>
                  <a:srgbClr val="C00000"/>
                </a:solidFill>
                <a:effectLst/>
                <a:ea typeface="Times New Roman" pitchFamily="18" charset="0"/>
                <a:cs typeface="Times New Roman" pitchFamily="18" charset="0"/>
              </a:rPr>
              <a:t>Question:</a:t>
            </a:r>
            <a:r>
              <a:rPr kumimoji="0" lang="en-US" sz="1500" b="1" i="0" u="none" strike="noStrike" cap="none" normalizeH="0" dirty="0">
                <a:ln>
                  <a:noFill/>
                </a:ln>
                <a:solidFill>
                  <a:srgbClr val="C00000"/>
                </a:solidFill>
                <a:effectLst/>
                <a:ea typeface="Times New Roman" pitchFamily="18" charset="0"/>
                <a:cs typeface="Times New Roman" pitchFamily="18" charset="0"/>
              </a:rPr>
              <a:t> </a:t>
            </a:r>
            <a:r>
              <a:rPr kumimoji="0" lang="en-US" sz="1500" b="1" i="0" u="none" strike="noStrike" cap="none" normalizeH="0" baseline="0" dirty="0">
                <a:ln>
                  <a:noFill/>
                </a:ln>
                <a:solidFill>
                  <a:srgbClr val="C00000"/>
                </a:solidFill>
                <a:effectLst/>
                <a:ea typeface="Times New Roman" pitchFamily="18" charset="0"/>
                <a:cs typeface="Times New Roman" pitchFamily="18" charset="0"/>
              </a:rPr>
              <a:t>Can I only use job experience that is in the same field as my degre</a:t>
            </a:r>
            <a:r>
              <a:rPr kumimoji="0" lang="en-US" sz="1500" b="1" i="0" u="none" strike="noStrike" cap="none" normalizeH="0" baseline="0" dirty="0">
                <a:ln>
                  <a:noFill/>
                </a:ln>
                <a:solidFill>
                  <a:schemeClr val="tx1"/>
                </a:solidFill>
                <a:effectLst/>
                <a:ea typeface="Times New Roman" pitchFamily="18" charset="0"/>
                <a:cs typeface="Times New Roman" pitchFamily="18" charset="0"/>
              </a:rPr>
              <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a:ln>
                  <a:noFill/>
                </a:ln>
                <a:effectLst/>
                <a:ea typeface="Times New Roman" pitchFamily="18" charset="0"/>
                <a:cs typeface="Times New Roman" pitchFamily="18" charset="0"/>
              </a:rPr>
              <a:t>Answer: </a:t>
            </a:r>
            <a:r>
              <a:rPr kumimoji="0" lang="en-US" sz="1500" b="1" i="0" u="none" strike="noStrike" cap="none" normalizeH="0" baseline="0" dirty="0">
                <a:ln>
                  <a:noFill/>
                </a:ln>
                <a:solidFill>
                  <a:schemeClr val="tx1"/>
                </a:solidFill>
                <a:effectLst/>
                <a:ea typeface="Times New Roman" pitchFamily="18" charset="0"/>
                <a:cs typeface="Times New Roman" pitchFamily="18" charset="0"/>
              </a:rPr>
              <a:t>Barry University’s Experiential Learning Portfolio is competency based not course based.  In other words, you may receive college credit for all properly documented post-high school learning that has occurred as a result of your Professional Positions, Community Activities, and memberships in Professional Organizations and Activities. This learning can be in any discipline </a:t>
            </a:r>
            <a:r>
              <a:rPr lang="en-US" sz="1500" b="1" dirty="0">
                <a:ea typeface="Times New Roman" pitchFamily="18" charset="0"/>
                <a:cs typeface="Times New Roman" pitchFamily="18" charset="0"/>
              </a:rPr>
              <a:t>that is </a:t>
            </a:r>
            <a:r>
              <a:rPr kumimoji="0" lang="en-US" sz="1500" b="1" i="0" u="none" strike="noStrike" cap="none" normalizeH="0" baseline="0" dirty="0">
                <a:ln>
                  <a:noFill/>
                </a:ln>
                <a:solidFill>
                  <a:schemeClr val="tx1"/>
                </a:solidFill>
                <a:effectLst/>
                <a:ea typeface="Times New Roman" pitchFamily="18" charset="0"/>
                <a:cs typeface="Times New Roman" pitchFamily="18" charset="0"/>
              </a:rPr>
              <a:t>offered: General Administration, Behavioral Sciences, Communication, Humanities, Natural Sciences, Social Sciences, and five Special Topics</a:t>
            </a:r>
            <a:r>
              <a:rPr kumimoji="0" lang="en-US" sz="1500" b="1" i="0" u="none" strike="noStrike" cap="none" normalizeH="0" dirty="0">
                <a:ln>
                  <a:noFill/>
                </a:ln>
                <a:solidFill>
                  <a:schemeClr val="tx1"/>
                </a:solidFill>
                <a:effectLst/>
                <a:ea typeface="Times New Roman" pitchFamily="18" charset="0"/>
                <a:cs typeface="Times New Roman" pitchFamily="18" charset="0"/>
              </a:rPr>
              <a:t> - </a:t>
            </a:r>
            <a:r>
              <a:rPr kumimoji="0" lang="en-US" sz="1500" b="1" i="0" u="none" strike="noStrike" cap="none" normalizeH="0" baseline="0" dirty="0">
                <a:ln>
                  <a:noFill/>
                </a:ln>
                <a:solidFill>
                  <a:schemeClr val="tx1"/>
                </a:solidFill>
                <a:effectLst/>
                <a:ea typeface="Times New Roman" pitchFamily="18" charset="0"/>
                <a:cs typeface="Times New Roman" pitchFamily="18" charset="0"/>
              </a:rPr>
              <a:t>Computer Sciences, Education, Emergency Management, Legal</a:t>
            </a:r>
            <a:r>
              <a:rPr kumimoji="0" lang="en-US" sz="1500" b="1" i="0" u="none" strike="noStrike" cap="none" normalizeH="0" dirty="0">
                <a:ln>
                  <a:noFill/>
                </a:ln>
                <a:solidFill>
                  <a:schemeClr val="tx1"/>
                </a:solidFill>
                <a:effectLst/>
                <a:ea typeface="Times New Roman" pitchFamily="18" charset="0"/>
                <a:cs typeface="Times New Roman" pitchFamily="18" charset="0"/>
              </a:rPr>
              <a:t> Studies, and Public Administration.</a:t>
            </a:r>
            <a:endParaRPr kumimoji="0" lang="en-US" sz="1500" b="1" i="0" u="none" strike="noStrike" cap="none" normalizeH="0" baseline="0" dirty="0">
              <a:ln>
                <a:noFill/>
              </a:ln>
              <a:solidFill>
                <a:schemeClr val="tx1"/>
              </a:solidFill>
              <a:effectLst/>
              <a:cs typeface="Arial" pitchFamily="34" charset="0"/>
            </a:endParaRPr>
          </a:p>
        </p:txBody>
      </p:sp>
      <p:sp>
        <p:nvSpPr>
          <p:cNvPr id="6" name="Title 5"/>
          <p:cNvSpPr>
            <a:spLocks noGrp="1"/>
          </p:cNvSpPr>
          <p:nvPr>
            <p:ph type="title"/>
          </p:nvPr>
        </p:nvSpPr>
        <p:spPr/>
        <p:txBody>
          <a:bodyPr/>
          <a:lstStyle/>
          <a:p>
            <a:pPr algn="ctr"/>
            <a:r>
              <a:rPr lang="en-US" sz="3200" dirty="0">
                <a:solidFill>
                  <a:srgbClr val="C00000"/>
                </a:solidFill>
              </a:rPr>
              <a:t>FAQs cont’d</a:t>
            </a:r>
            <a:endParaRPr lang="en-US" sz="3200" dirty="0"/>
          </a:p>
        </p:txBody>
      </p:sp>
      <p:sp>
        <p:nvSpPr>
          <p:cNvPr id="2" name="Slide Number Placeholder 1"/>
          <p:cNvSpPr>
            <a:spLocks noGrp="1"/>
          </p:cNvSpPr>
          <p:nvPr>
            <p:ph type="sldNum" sz="quarter" idx="4"/>
          </p:nvPr>
        </p:nvSpPr>
        <p:spPr/>
        <p:txBody>
          <a:bodyPr/>
          <a:lstStyle/>
          <a:p>
            <a:fld id="{E5A184BC-1277-4F66-B596-1E56F64269C2}" type="slidenum">
              <a:rPr lang="en-US" smtClean="0"/>
              <a:pPr/>
              <a:t>20</a:t>
            </a:fld>
            <a:endParaRPr lang="en-US" dirty="0"/>
          </a:p>
        </p:txBody>
      </p:sp>
    </p:spTree>
    <p:extLst>
      <p:ext uri="{BB962C8B-B14F-4D97-AF65-F5344CB8AC3E}">
        <p14:creationId xmlns:p14="http://schemas.microsoft.com/office/powerpoint/2010/main" val="2706268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90052" y="1328205"/>
            <a:ext cx="8763000" cy="42986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sz="1500" b="1" i="0" u="none" strike="noStrike" cap="none" normalizeH="0" baseline="0" dirty="0">
                <a:ln>
                  <a:noFill/>
                </a:ln>
                <a:solidFill>
                  <a:srgbClr val="C00000"/>
                </a:solidFill>
                <a:effectLst/>
                <a:ea typeface="Times New Roman" pitchFamily="18" charset="0"/>
                <a:cs typeface="Times New Roman" pitchFamily="18" charset="0"/>
              </a:rPr>
              <a:t>Question:</a:t>
            </a:r>
            <a:r>
              <a:rPr kumimoji="0" lang="en-US" sz="1500" b="1" i="0" u="none" strike="noStrike" cap="none" normalizeH="0" dirty="0">
                <a:ln>
                  <a:noFill/>
                </a:ln>
                <a:solidFill>
                  <a:srgbClr val="C00000"/>
                </a:solidFill>
                <a:effectLst/>
                <a:ea typeface="Times New Roman" pitchFamily="18" charset="0"/>
                <a:cs typeface="Times New Roman" pitchFamily="18" charset="0"/>
              </a:rPr>
              <a:t> </a:t>
            </a:r>
            <a:r>
              <a:rPr kumimoji="0" lang="en-US" sz="1500" b="1" i="0" u="none" strike="noStrike" cap="none" normalizeH="0" baseline="0" dirty="0">
                <a:ln>
                  <a:noFill/>
                </a:ln>
                <a:solidFill>
                  <a:srgbClr val="C00000"/>
                </a:solidFill>
                <a:effectLst/>
                <a:ea typeface="Times New Roman" pitchFamily="18" charset="0"/>
                <a:cs typeface="Times New Roman" pitchFamily="18" charset="0"/>
              </a:rPr>
              <a:t>I don’t understand the upper and lower level credits.  How does this work and how do I get the maximum upper level credits?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a:ln>
                  <a:noFill/>
                </a:ln>
                <a:effectLst/>
                <a:ea typeface="Times New Roman" pitchFamily="18" charset="0"/>
                <a:cs typeface="Times New Roman" pitchFamily="18" charset="0"/>
              </a:rPr>
              <a:t>Answer: </a:t>
            </a:r>
            <a:r>
              <a:rPr kumimoji="0" lang="en-US" sz="1500" b="1" i="0" u="none" strike="noStrike" cap="none" normalizeH="0" baseline="0" dirty="0">
                <a:ln>
                  <a:noFill/>
                </a:ln>
                <a:solidFill>
                  <a:schemeClr val="tx1"/>
                </a:solidFill>
                <a:effectLst/>
                <a:ea typeface="Times New Roman" pitchFamily="18" charset="0"/>
                <a:cs typeface="Times New Roman" pitchFamily="18" charset="0"/>
              </a:rPr>
              <a:t>Learning that is indicated by only a basic knowledge and comprehension reflects lower level learning (this is equivalent to 100/200 level classroom courses).  To reflect upper level learning you must show that the knowledge can be applied, analyzed, synthesized and/or evaluated (this is equivalent to 300/400 level classroom courses).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sz="1500" b="1" i="0" u="none" strike="noStrike" cap="none" normalizeH="0" baseline="0" dirty="0">
                <a:ln>
                  <a:noFill/>
                </a:ln>
                <a:solidFill>
                  <a:srgbClr val="C00000"/>
                </a:solidFill>
                <a:effectLst/>
                <a:ea typeface="Times New Roman" pitchFamily="18" charset="0"/>
                <a:cs typeface="Times New Roman" pitchFamily="18" charset="0"/>
              </a:rPr>
              <a:t>Question:</a:t>
            </a:r>
            <a:r>
              <a:rPr kumimoji="0" lang="en-US" sz="1500" b="1" i="0" u="none" strike="noStrike" cap="none" normalizeH="0" dirty="0">
                <a:ln>
                  <a:noFill/>
                </a:ln>
                <a:solidFill>
                  <a:srgbClr val="C00000"/>
                </a:solidFill>
                <a:effectLst/>
                <a:ea typeface="Times New Roman" pitchFamily="18" charset="0"/>
                <a:cs typeface="Times New Roman" pitchFamily="18" charset="0"/>
              </a:rPr>
              <a:t> </a:t>
            </a:r>
            <a:r>
              <a:rPr kumimoji="0" lang="en-US" sz="1500" b="1" i="0" u="none" strike="noStrike" cap="none" normalizeH="0" baseline="0" dirty="0">
                <a:ln>
                  <a:noFill/>
                </a:ln>
                <a:solidFill>
                  <a:srgbClr val="C00000"/>
                </a:solidFill>
                <a:effectLst/>
                <a:ea typeface="Times New Roman" pitchFamily="18" charset="0"/>
                <a:cs typeface="Times New Roman" pitchFamily="18" charset="0"/>
              </a:rPr>
              <a:t>Where do the Portfolio credits apply?  Can I use the credits for distribution classes or classes in my specialization?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a:ln>
                  <a:noFill/>
                </a:ln>
                <a:effectLst/>
                <a:ea typeface="Times New Roman" pitchFamily="18" charset="0"/>
                <a:cs typeface="Times New Roman" pitchFamily="18" charset="0"/>
              </a:rPr>
              <a:t>Answer: </a:t>
            </a:r>
            <a:r>
              <a:rPr kumimoji="0" lang="en-US" sz="1500" b="1" i="0" u="none" strike="noStrike" cap="none" normalizeH="0" baseline="0" dirty="0">
                <a:ln>
                  <a:noFill/>
                </a:ln>
                <a:solidFill>
                  <a:schemeClr val="tx1"/>
                </a:solidFill>
                <a:effectLst/>
                <a:ea typeface="Times New Roman" pitchFamily="18" charset="0"/>
                <a:cs typeface="Times New Roman" pitchFamily="18" charset="0"/>
              </a:rPr>
              <a:t>Credits earned from the Experiential Learning Portfolio may be used as general elective credits and help you to reach your 120 minimum total credit requirement as well as the 48 upper level credit requirement. Credits earned from the Portfolio cannot</a:t>
            </a:r>
            <a:r>
              <a:rPr kumimoji="0" lang="en-US" sz="1500" b="1" i="0" u="none" strike="noStrike" cap="none" normalizeH="0" dirty="0">
                <a:ln>
                  <a:noFill/>
                </a:ln>
                <a:solidFill>
                  <a:schemeClr val="tx1"/>
                </a:solidFill>
                <a:effectLst/>
                <a:ea typeface="Times New Roman" pitchFamily="18" charset="0"/>
                <a:cs typeface="Times New Roman" pitchFamily="18" charset="0"/>
              </a:rPr>
              <a:t> </a:t>
            </a:r>
            <a:r>
              <a:rPr kumimoji="0" lang="en-US" sz="1500" b="1" i="0" u="none" strike="noStrike" cap="none" normalizeH="0" baseline="0" dirty="0">
                <a:ln>
                  <a:noFill/>
                </a:ln>
                <a:solidFill>
                  <a:schemeClr val="tx1"/>
                </a:solidFill>
                <a:effectLst/>
                <a:ea typeface="Times New Roman" pitchFamily="18" charset="0"/>
                <a:cs typeface="Times New Roman" pitchFamily="18" charset="0"/>
              </a:rPr>
              <a:t>be applied to the General Distribution requirements or to any of the core classes required in the major, however, you may be able to apply six upper level portfolio credits to the specialization electives and additional major requirements.  Please check your particular Student Bulletin or ask your advisor to review how the Portfolio can best help you complete your degree requirements.</a:t>
            </a:r>
            <a:endParaRPr kumimoji="0" lang="en-US" sz="1500" b="1" i="0" u="none" strike="noStrike" cap="none" normalizeH="0" baseline="0" dirty="0">
              <a:ln>
                <a:noFill/>
              </a:ln>
              <a:solidFill>
                <a:schemeClr val="tx1"/>
              </a:solidFill>
              <a:effectLst/>
              <a:cs typeface="Arial" pitchFamily="34" charset="0"/>
            </a:endParaRPr>
          </a:p>
        </p:txBody>
      </p:sp>
      <p:sp>
        <p:nvSpPr>
          <p:cNvPr id="3" name="Title 2"/>
          <p:cNvSpPr>
            <a:spLocks noGrp="1"/>
          </p:cNvSpPr>
          <p:nvPr>
            <p:ph type="title"/>
          </p:nvPr>
        </p:nvSpPr>
        <p:spPr/>
        <p:txBody>
          <a:bodyPr/>
          <a:lstStyle/>
          <a:p>
            <a:pPr algn="ctr"/>
            <a:r>
              <a:rPr lang="en-US" sz="3200" dirty="0">
                <a:solidFill>
                  <a:srgbClr val="C00000"/>
                </a:solidFill>
              </a:rPr>
              <a:t>FAQs cont’d</a:t>
            </a:r>
            <a:endParaRPr lang="en-US" sz="3200" dirty="0"/>
          </a:p>
        </p:txBody>
      </p:sp>
      <p:sp>
        <p:nvSpPr>
          <p:cNvPr id="2" name="Slide Number Placeholder 1"/>
          <p:cNvSpPr>
            <a:spLocks noGrp="1"/>
          </p:cNvSpPr>
          <p:nvPr>
            <p:ph type="sldNum" sz="quarter" idx="4"/>
          </p:nvPr>
        </p:nvSpPr>
        <p:spPr/>
        <p:txBody>
          <a:bodyPr/>
          <a:lstStyle/>
          <a:p>
            <a:fld id="{E5A184BC-1277-4F66-B596-1E56F64269C2}" type="slidenum">
              <a:rPr lang="en-US" smtClean="0"/>
              <a:pPr/>
              <a:t>21</a:t>
            </a:fld>
            <a:endParaRPr lang="en-US" dirty="0"/>
          </a:p>
        </p:txBody>
      </p:sp>
    </p:spTree>
    <p:extLst>
      <p:ext uri="{BB962C8B-B14F-4D97-AF65-F5344CB8AC3E}">
        <p14:creationId xmlns:p14="http://schemas.microsoft.com/office/powerpoint/2010/main" val="3292803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54258" y="1273714"/>
            <a:ext cx="8835483" cy="45499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sz="1600" b="1" i="0" u="none" strike="noStrike" cap="none" normalizeH="0" baseline="0" dirty="0">
                <a:ln>
                  <a:noFill/>
                </a:ln>
                <a:solidFill>
                  <a:srgbClr val="C00000"/>
                </a:solidFill>
                <a:effectLst/>
                <a:ea typeface="Times New Roman" pitchFamily="18" charset="0"/>
                <a:cs typeface="Times New Roman" pitchFamily="18" charset="0"/>
              </a:rPr>
              <a:t>Question:</a:t>
            </a:r>
            <a:r>
              <a:rPr kumimoji="0" lang="en-US" sz="1600" b="1" i="0" u="none" strike="noStrike" cap="none" normalizeH="0" dirty="0">
                <a:ln>
                  <a:noFill/>
                </a:ln>
                <a:solidFill>
                  <a:srgbClr val="C00000"/>
                </a:solidFill>
                <a:effectLst/>
                <a:ea typeface="Times New Roman" pitchFamily="18" charset="0"/>
                <a:cs typeface="Times New Roman" pitchFamily="18" charset="0"/>
              </a:rPr>
              <a:t> </a:t>
            </a:r>
            <a:r>
              <a:rPr kumimoji="0" lang="en-US" sz="1600" b="1" i="0" u="none" strike="noStrike" cap="none" normalizeH="0" baseline="0" dirty="0">
                <a:ln>
                  <a:noFill/>
                </a:ln>
                <a:solidFill>
                  <a:srgbClr val="C00000"/>
                </a:solidFill>
                <a:effectLst/>
                <a:ea typeface="Times New Roman" pitchFamily="18" charset="0"/>
                <a:cs typeface="Times New Roman" pitchFamily="18" charset="0"/>
              </a:rPr>
              <a:t>How do I determine which competency best explains my job duties and how do I intertwine them in my autobiographical essay?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ea typeface="Times New Roman" pitchFamily="18" charset="0"/>
                <a:cs typeface="Times New Roman" pitchFamily="18" charset="0"/>
              </a:rPr>
              <a:t>Answer: </a:t>
            </a:r>
            <a:r>
              <a:rPr kumimoji="0" lang="en-US" sz="1600" b="1" i="0" u="none" strike="noStrike" cap="none" normalizeH="0" baseline="0" dirty="0">
                <a:ln>
                  <a:noFill/>
                </a:ln>
                <a:solidFill>
                  <a:schemeClr val="tx1"/>
                </a:solidFill>
                <a:effectLst/>
                <a:ea typeface="Times New Roman" pitchFamily="18" charset="0"/>
                <a:cs typeface="Times New Roman" pitchFamily="18" charset="0"/>
              </a:rPr>
              <a:t>As found in the Portfolio handbook for St. Mary’s College of California, a competence “is the knowledge or learned ability to do something skillfully.”  You should determine the best match between what you did (learning experience components such as “wrote a policy and procedure manual), and with what you learned or competency gained from that experience (such as “communication, critical thinking and investigation and research skills). To match competencies to learning experience components, refer to the positions listed in column three of the LAW worksheet and the ideas generated in the brainstorming and clustering exercises found in Module 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ea typeface="Times New Roman" pitchFamily="18" charset="0"/>
                <a:cs typeface="Times New Roman" pitchFamily="18" charset="0"/>
              </a:rPr>
              <a:t>The function of the Autobiographical Learning Essay is to demonstrate the college-level learning and that requires the incorporation of the competencies. Competencies should be presented as the topic sentences and supported through the use of concrete examples demonstrating and connecting the “what you learned” with the “what you did.” A sample paragraph and other helpful information can be found in </a:t>
            </a:r>
            <a:r>
              <a:rPr lang="en-US" sz="1600" b="1" dirty="0">
                <a:ea typeface="Times New Roman" pitchFamily="18" charset="0"/>
                <a:cs typeface="Times New Roman" pitchFamily="18" charset="0"/>
              </a:rPr>
              <a:t>Module</a:t>
            </a:r>
            <a:r>
              <a:rPr kumimoji="0" lang="en-US" sz="1600" b="1" i="0" u="none" strike="noStrike" cap="none" normalizeH="0" baseline="0" dirty="0">
                <a:ln>
                  <a:noFill/>
                </a:ln>
                <a:solidFill>
                  <a:schemeClr val="tx1"/>
                </a:solidFill>
                <a:effectLst/>
                <a:ea typeface="Times New Roman" pitchFamily="18" charset="0"/>
                <a:cs typeface="Times New Roman" pitchFamily="18" charset="0"/>
              </a:rPr>
              <a:t> 5 in Canvas. </a:t>
            </a:r>
            <a:endParaRPr kumimoji="0" lang="en-US" sz="1600" b="1" i="0" u="none" strike="noStrike" cap="none" normalizeH="0" baseline="0" dirty="0">
              <a:ln>
                <a:noFill/>
              </a:ln>
              <a:solidFill>
                <a:schemeClr val="tx1"/>
              </a:solidFill>
              <a:effectLst/>
              <a:cs typeface="Arial" pitchFamily="34" charset="0"/>
            </a:endParaRPr>
          </a:p>
        </p:txBody>
      </p:sp>
      <p:sp>
        <p:nvSpPr>
          <p:cNvPr id="3" name="Title 2"/>
          <p:cNvSpPr>
            <a:spLocks noGrp="1"/>
          </p:cNvSpPr>
          <p:nvPr>
            <p:ph type="title"/>
          </p:nvPr>
        </p:nvSpPr>
        <p:spPr/>
        <p:txBody>
          <a:bodyPr/>
          <a:lstStyle/>
          <a:p>
            <a:pPr algn="ctr"/>
            <a:r>
              <a:rPr lang="en-US" sz="3200" dirty="0">
                <a:solidFill>
                  <a:srgbClr val="C00000"/>
                </a:solidFill>
              </a:rPr>
              <a:t>FAQs cont’d</a:t>
            </a:r>
            <a:endParaRPr lang="en-US" sz="3200" dirty="0"/>
          </a:p>
        </p:txBody>
      </p:sp>
      <p:sp>
        <p:nvSpPr>
          <p:cNvPr id="2" name="Slide Number Placeholder 1"/>
          <p:cNvSpPr>
            <a:spLocks noGrp="1"/>
          </p:cNvSpPr>
          <p:nvPr>
            <p:ph type="sldNum" sz="quarter" idx="4"/>
          </p:nvPr>
        </p:nvSpPr>
        <p:spPr/>
        <p:txBody>
          <a:bodyPr/>
          <a:lstStyle/>
          <a:p>
            <a:fld id="{E5A184BC-1277-4F66-B596-1E56F64269C2}" type="slidenum">
              <a:rPr lang="en-US" smtClean="0"/>
              <a:pPr/>
              <a:t>22</a:t>
            </a:fld>
            <a:endParaRPr lang="en-US" dirty="0"/>
          </a:p>
        </p:txBody>
      </p:sp>
    </p:spTree>
    <p:extLst>
      <p:ext uri="{BB962C8B-B14F-4D97-AF65-F5344CB8AC3E}">
        <p14:creationId xmlns:p14="http://schemas.microsoft.com/office/powerpoint/2010/main" val="1042408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07258" y="1378627"/>
            <a:ext cx="86868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sz="1500" b="1" i="0" u="none" strike="noStrike" cap="none" normalizeH="0" baseline="0" dirty="0">
                <a:ln>
                  <a:noFill/>
                </a:ln>
                <a:solidFill>
                  <a:srgbClr val="C00000"/>
                </a:solidFill>
                <a:effectLst/>
                <a:ea typeface="Times New Roman" pitchFamily="18" charset="0"/>
                <a:cs typeface="Times New Roman" pitchFamily="18" charset="0"/>
              </a:rPr>
              <a:t>Question:</a:t>
            </a:r>
            <a:r>
              <a:rPr kumimoji="0" lang="en-US" sz="1500" b="1" i="0" u="none" strike="noStrike" cap="none" normalizeH="0" dirty="0">
                <a:ln>
                  <a:noFill/>
                </a:ln>
                <a:solidFill>
                  <a:srgbClr val="C00000"/>
                </a:solidFill>
                <a:effectLst/>
                <a:ea typeface="Times New Roman" pitchFamily="18" charset="0"/>
                <a:cs typeface="Times New Roman" pitchFamily="18" charset="0"/>
              </a:rPr>
              <a:t> </a:t>
            </a:r>
            <a:r>
              <a:rPr kumimoji="0" lang="en-US" sz="1500" b="1" i="0" u="none" strike="noStrike" cap="none" normalizeH="0" baseline="0" dirty="0">
                <a:ln>
                  <a:noFill/>
                </a:ln>
                <a:solidFill>
                  <a:srgbClr val="C00000"/>
                </a:solidFill>
                <a:effectLst/>
                <a:ea typeface="Times New Roman" pitchFamily="18" charset="0"/>
                <a:cs typeface="Times New Roman" pitchFamily="18" charset="0"/>
              </a:rPr>
              <a:t>Can I use my performance appraisal material as supporting documentation?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a:ln>
                  <a:noFill/>
                </a:ln>
                <a:effectLst/>
                <a:ea typeface="Times New Roman" pitchFamily="18" charset="0"/>
                <a:cs typeface="Times New Roman" pitchFamily="18" charset="0"/>
              </a:rPr>
              <a:t>Answer: </a:t>
            </a:r>
            <a:r>
              <a:rPr kumimoji="0" lang="en-US" sz="1500" b="1" i="0" u="none" strike="noStrike" cap="none" normalizeH="0" baseline="0" dirty="0">
                <a:ln>
                  <a:noFill/>
                </a:ln>
                <a:solidFill>
                  <a:schemeClr val="tx1"/>
                </a:solidFill>
                <a:effectLst/>
                <a:ea typeface="Times New Roman" pitchFamily="18" charset="0"/>
                <a:cs typeface="Times New Roman" pitchFamily="18" charset="0"/>
              </a:rPr>
              <a:t>You can use signed performance appraisal material as supporting documentation but keep in mind the absolute necessity to properly and completely document the experiential learning to ensure the faculty evaluator has tangible evidence that supports what you say. All primary official documentation must have organization letterhead/logo, describe your position or activity and should include accurate dates in month/year format.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C00000"/>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sz="1500" b="1" i="0" u="none" strike="noStrike" cap="none" normalizeH="0" baseline="0" dirty="0">
                <a:ln>
                  <a:noFill/>
                </a:ln>
                <a:solidFill>
                  <a:srgbClr val="C00000"/>
                </a:solidFill>
                <a:effectLst/>
                <a:ea typeface="Times New Roman" pitchFamily="18" charset="0"/>
                <a:cs typeface="Times New Roman" pitchFamily="18" charset="0"/>
              </a:rPr>
              <a:t>Question: I work for the state and have had many jobs over many years.  How do I document this?</a:t>
            </a:r>
          </a:p>
          <a:p>
            <a:pPr marL="0" marR="0" lvl="0" indent="0" algn="l" defTabSz="914400" rtl="0" eaLnBrk="0" fontAlgn="base" latinLnBrk="0" hangingPunct="0">
              <a:lnSpc>
                <a:spcPct val="100000"/>
              </a:lnSpc>
              <a:spcBef>
                <a:spcPct val="0"/>
              </a:spcBef>
              <a:spcAft>
                <a:spcPct val="0"/>
              </a:spcAft>
              <a:buClrTx/>
              <a:buSzTx/>
              <a:buFontTx/>
              <a:buNone/>
              <a:tabLst/>
            </a:pPr>
            <a:r>
              <a:rPr lang="en-US" sz="1500" b="1" dirty="0">
                <a:ea typeface="Times New Roman" pitchFamily="18" charset="0"/>
                <a:cs typeface="Times New Roman" pitchFamily="18" charset="0"/>
              </a:rPr>
              <a:t>Answer:</a:t>
            </a:r>
            <a:r>
              <a:rPr kumimoji="0" lang="en-US" sz="1500" b="1" i="0" u="none" strike="noStrike" cap="none" normalizeH="0" baseline="0" dirty="0">
                <a:ln>
                  <a:noFill/>
                </a:ln>
                <a:effectLst/>
                <a:ea typeface="Times New Roman" pitchFamily="18" charset="0"/>
                <a:cs typeface="Times New Roman" pitchFamily="18" charset="0"/>
              </a:rPr>
              <a:t> </a:t>
            </a:r>
            <a:r>
              <a:rPr kumimoji="0" lang="en-US" sz="1500" b="1" i="0" u="none" strike="noStrike" cap="none" normalizeH="0" baseline="0" dirty="0">
                <a:ln>
                  <a:noFill/>
                </a:ln>
                <a:solidFill>
                  <a:schemeClr val="tx1"/>
                </a:solidFill>
                <a:effectLst/>
                <a:ea typeface="Times New Roman" pitchFamily="18" charset="0"/>
                <a:cs typeface="Times New Roman" pitchFamily="18" charset="0"/>
              </a:rPr>
              <a:t>You can obtain a print out from the Human Resources department indicating all positions held with corresponding dates of employment. You should also include recent primary documentation from current supervisors and performance appraisals.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C00000"/>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sz="1500" b="1" i="0" u="none" strike="noStrike" cap="none" normalizeH="0" baseline="0" dirty="0">
                <a:ln>
                  <a:noFill/>
                </a:ln>
                <a:solidFill>
                  <a:srgbClr val="C00000"/>
                </a:solidFill>
                <a:effectLst/>
                <a:ea typeface="Times New Roman" pitchFamily="18" charset="0"/>
                <a:cs typeface="Times New Roman" pitchFamily="18" charset="0"/>
              </a:rPr>
              <a:t>Question: What if I can’t get a letter?  What are my documentation</a:t>
            </a:r>
            <a:r>
              <a:rPr kumimoji="0" lang="en-US" sz="1500" b="1" i="0" u="none" strike="noStrike" cap="none" normalizeH="0" dirty="0">
                <a:ln>
                  <a:noFill/>
                </a:ln>
                <a:solidFill>
                  <a:srgbClr val="C00000"/>
                </a:solidFill>
                <a:effectLst/>
                <a:ea typeface="Times New Roman" pitchFamily="18" charset="0"/>
                <a:cs typeface="Times New Roman" pitchFamily="18" charset="0"/>
              </a:rPr>
              <a:t> </a:t>
            </a:r>
            <a:r>
              <a:rPr kumimoji="0" lang="en-US" sz="1500" b="1" i="0" u="none" strike="noStrike" cap="none" normalizeH="0" baseline="0" dirty="0">
                <a:ln>
                  <a:noFill/>
                </a:ln>
                <a:solidFill>
                  <a:srgbClr val="C00000"/>
                </a:solidFill>
                <a:effectLst/>
                <a:ea typeface="Times New Roman" pitchFamily="18" charset="0"/>
                <a:cs typeface="Times New Roman" pitchFamily="18" charset="0"/>
              </a:rPr>
              <a:t>alternatives?</a:t>
            </a:r>
          </a:p>
          <a:p>
            <a:pPr marL="0" marR="0" lvl="0" indent="0" algn="l" defTabSz="914400" rtl="0" eaLnBrk="0" fontAlgn="base" latinLnBrk="0" hangingPunct="0">
              <a:lnSpc>
                <a:spcPct val="100000"/>
              </a:lnSpc>
              <a:spcBef>
                <a:spcPct val="0"/>
              </a:spcBef>
              <a:spcAft>
                <a:spcPct val="0"/>
              </a:spcAft>
              <a:buClrTx/>
              <a:buSzTx/>
              <a:buFontTx/>
              <a:buNone/>
              <a:tabLst/>
            </a:pPr>
            <a:r>
              <a:rPr lang="en-US" sz="1500" b="1" dirty="0">
                <a:ea typeface="Times New Roman" pitchFamily="18" charset="0"/>
                <a:cs typeface="Times New Roman" pitchFamily="18" charset="0"/>
              </a:rPr>
              <a:t>Answer:</a:t>
            </a:r>
            <a:r>
              <a:rPr kumimoji="0" lang="en-US" sz="1500" b="1" i="0" u="none" strike="noStrike" cap="none" normalizeH="0" baseline="0" dirty="0">
                <a:ln>
                  <a:noFill/>
                </a:ln>
                <a:effectLst/>
                <a:ea typeface="Times New Roman" pitchFamily="18" charset="0"/>
                <a:cs typeface="Times New Roman" pitchFamily="18" charset="0"/>
              </a:rPr>
              <a:t> </a:t>
            </a:r>
            <a:r>
              <a:rPr kumimoji="0" lang="en-US" sz="1500" b="1" i="0" u="none" strike="noStrike" cap="none" normalizeH="0" baseline="0" dirty="0">
                <a:ln>
                  <a:noFill/>
                </a:ln>
                <a:solidFill>
                  <a:schemeClr val="tx1"/>
                </a:solidFill>
                <a:effectLst/>
                <a:ea typeface="Times New Roman" pitchFamily="18" charset="0"/>
                <a:cs typeface="Times New Roman" pitchFamily="18" charset="0"/>
              </a:rPr>
              <a:t>If a previous employer is no longer available to secure proper documentation, you have alternatives.  You may be able to contact previous supervisors or managers, utilize past tax documents, or request the Social Security Itemized Statement of Earnings. </a:t>
            </a:r>
            <a:endParaRPr kumimoji="0" lang="en-US" sz="1500" b="1" i="0" u="none" strike="noStrike" cap="none" normalizeH="0" baseline="0" dirty="0">
              <a:ln>
                <a:noFill/>
              </a:ln>
              <a:solidFill>
                <a:schemeClr val="tx1"/>
              </a:solidFill>
              <a:effectLst/>
              <a:cs typeface="Arial" pitchFamily="34" charset="0"/>
            </a:endParaRPr>
          </a:p>
        </p:txBody>
      </p:sp>
      <p:sp>
        <p:nvSpPr>
          <p:cNvPr id="2" name="Title 1"/>
          <p:cNvSpPr>
            <a:spLocks noGrp="1"/>
          </p:cNvSpPr>
          <p:nvPr>
            <p:ph type="title"/>
          </p:nvPr>
        </p:nvSpPr>
        <p:spPr/>
        <p:txBody>
          <a:bodyPr/>
          <a:lstStyle/>
          <a:p>
            <a:pPr algn="ctr"/>
            <a:r>
              <a:rPr lang="en-US" sz="3200" dirty="0">
                <a:solidFill>
                  <a:srgbClr val="C00000"/>
                </a:solidFill>
              </a:rPr>
              <a:t>FAQs cont’d</a:t>
            </a:r>
            <a:endParaRPr lang="en-US" sz="3200" dirty="0"/>
          </a:p>
        </p:txBody>
      </p:sp>
      <p:sp>
        <p:nvSpPr>
          <p:cNvPr id="3" name="Slide Number Placeholder 2"/>
          <p:cNvSpPr>
            <a:spLocks noGrp="1"/>
          </p:cNvSpPr>
          <p:nvPr>
            <p:ph type="sldNum" sz="quarter" idx="4"/>
          </p:nvPr>
        </p:nvSpPr>
        <p:spPr/>
        <p:txBody>
          <a:bodyPr/>
          <a:lstStyle/>
          <a:p>
            <a:fld id="{E5A184BC-1277-4F66-B596-1E56F64269C2}" type="slidenum">
              <a:rPr lang="en-US" smtClean="0"/>
              <a:pPr/>
              <a:t>23</a:t>
            </a:fld>
            <a:endParaRPr lang="en-US" dirty="0"/>
          </a:p>
        </p:txBody>
      </p:sp>
    </p:spTree>
    <p:extLst>
      <p:ext uri="{BB962C8B-B14F-4D97-AF65-F5344CB8AC3E}">
        <p14:creationId xmlns:p14="http://schemas.microsoft.com/office/powerpoint/2010/main" val="1346783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2622" y="2713022"/>
            <a:ext cx="8610600" cy="3505200"/>
          </a:xfrm>
        </p:spPr>
        <p:txBody>
          <a:bodyPr>
            <a:normAutofit/>
          </a:bodyPr>
          <a:lstStyle/>
          <a:p>
            <a:pPr algn="l"/>
            <a:r>
              <a:rPr lang="en-US" sz="3200" b="1" dirty="0">
                <a:solidFill>
                  <a:schemeClr val="tx1"/>
                </a:solidFill>
              </a:rPr>
              <a:t>	Contact your academic advisor.</a:t>
            </a:r>
          </a:p>
          <a:p>
            <a:pPr algn="l"/>
            <a:endParaRPr lang="en-US" sz="1900" b="1" dirty="0">
              <a:solidFill>
                <a:schemeClr val="accent4">
                  <a:lumMod val="75000"/>
                </a:schemeClr>
              </a:solidFill>
            </a:endParaRPr>
          </a:p>
          <a:p>
            <a:pPr algn="l"/>
            <a:endParaRPr lang="en-US" sz="1900" b="1" dirty="0">
              <a:solidFill>
                <a:schemeClr val="accent4">
                  <a:lumMod val="75000"/>
                </a:schemeClr>
              </a:solidFill>
            </a:endParaRPr>
          </a:p>
          <a:p>
            <a:pPr algn="ctr"/>
            <a:r>
              <a:rPr lang="en-US" sz="2800" b="1" dirty="0">
                <a:solidFill>
                  <a:schemeClr val="tx1"/>
                </a:solidFill>
              </a:rPr>
              <a:t>EXPERIENCE – YOU’VE LEARNED IT</a:t>
            </a:r>
          </a:p>
          <a:p>
            <a:pPr algn="ctr"/>
            <a:r>
              <a:rPr lang="en-US" sz="2800" b="1" dirty="0">
                <a:solidFill>
                  <a:schemeClr val="tx1"/>
                </a:solidFill>
              </a:rPr>
              <a:t>CREDIT – YOU’VE EARNED IT!</a:t>
            </a:r>
          </a:p>
          <a:p>
            <a:pPr lvl="1" algn="l">
              <a:spcAft>
                <a:spcPts val="600"/>
              </a:spcAft>
            </a:pPr>
            <a:endParaRPr lang="en-US" sz="2600" b="1" dirty="0">
              <a:solidFill>
                <a:srgbClr val="C00000"/>
              </a:solidFill>
            </a:endParaRPr>
          </a:p>
          <a:p>
            <a:pPr lvl="1">
              <a:spcAft>
                <a:spcPts val="600"/>
              </a:spcAft>
            </a:pPr>
            <a:endParaRPr lang="en-US" sz="2600" b="1" dirty="0">
              <a:solidFill>
                <a:srgbClr val="C00000"/>
              </a:solidFill>
            </a:endParaRPr>
          </a:p>
          <a:p>
            <a:pPr lvl="1" algn="l"/>
            <a:endParaRPr lang="en-US" sz="2600" b="1" dirty="0">
              <a:solidFill>
                <a:srgbClr val="C00000"/>
              </a:solidFill>
            </a:endParaRPr>
          </a:p>
        </p:txBody>
      </p:sp>
      <p:sp>
        <p:nvSpPr>
          <p:cNvPr id="3" name="Title 2"/>
          <p:cNvSpPr>
            <a:spLocks noGrp="1"/>
          </p:cNvSpPr>
          <p:nvPr>
            <p:ph type="ctrTitle"/>
          </p:nvPr>
        </p:nvSpPr>
        <p:spPr>
          <a:xfrm>
            <a:off x="403122" y="907026"/>
            <a:ext cx="8229600" cy="1066800"/>
          </a:xfrm>
        </p:spPr>
        <p:txBody>
          <a:bodyPr>
            <a:normAutofit/>
          </a:bodyPr>
          <a:lstStyle/>
          <a:p>
            <a:r>
              <a:rPr lang="en-US" b="1" dirty="0">
                <a:solidFill>
                  <a:schemeClr val="bg1"/>
                </a:solidFill>
                <a:latin typeface="+mn-lt"/>
              </a:rPr>
              <a:t>Let’s get started!</a:t>
            </a:r>
            <a:endParaRPr lang="en-US" dirty="0">
              <a:solidFill>
                <a:schemeClr val="bg1"/>
              </a:solidFill>
              <a:latin typeface="+mn-lt"/>
            </a:endParaRPr>
          </a:p>
        </p:txBody>
      </p:sp>
    </p:spTree>
    <p:extLst>
      <p:ext uri="{BB962C8B-B14F-4D97-AF65-F5344CB8AC3E}">
        <p14:creationId xmlns:p14="http://schemas.microsoft.com/office/powerpoint/2010/main" val="3796796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52052"/>
          </a:xfrm>
        </p:spPr>
        <p:txBody>
          <a:bodyPr/>
          <a:lstStyle/>
          <a:p>
            <a:pPr algn="ctr"/>
            <a:r>
              <a:rPr lang="en-US" dirty="0"/>
              <a:t/>
            </a:r>
            <a:br>
              <a:rPr lang="en-US" dirty="0"/>
            </a:br>
            <a:r>
              <a:rPr lang="en-US" dirty="0"/>
              <a:t/>
            </a:r>
            <a:br>
              <a:rPr lang="en-US" dirty="0"/>
            </a:br>
            <a:r>
              <a:rPr lang="en-US" sz="3200" dirty="0"/>
              <a:t>What is Experiential Learning?</a:t>
            </a:r>
          </a:p>
        </p:txBody>
      </p:sp>
      <p:sp>
        <p:nvSpPr>
          <p:cNvPr id="4" name="Subtitle 1"/>
          <p:cNvSpPr txBox="1">
            <a:spLocks/>
          </p:cNvSpPr>
          <p:nvPr/>
        </p:nvSpPr>
        <p:spPr>
          <a:xfrm>
            <a:off x="73742" y="1531630"/>
            <a:ext cx="7924800" cy="2895600"/>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lang="en-US" sz="19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7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5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3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1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0000"/>
              </a:lnSpc>
              <a:spcAft>
                <a:spcPts val="400"/>
              </a:spcAft>
            </a:pPr>
            <a:endParaRPr lang="en-US" sz="2400" b="1" dirty="0"/>
          </a:p>
          <a:p>
            <a:pPr lvl="1">
              <a:lnSpc>
                <a:spcPct val="80000"/>
              </a:lnSpc>
              <a:spcAft>
                <a:spcPts val="1200"/>
              </a:spcAft>
              <a:buFont typeface="Wingdings" pitchFamily="2" charset="2"/>
              <a:buChar char="§"/>
            </a:pPr>
            <a:r>
              <a:rPr lang="en-US" sz="2400" b="1" dirty="0">
                <a:solidFill>
                  <a:srgbClr val="C00000"/>
                </a:solidFill>
              </a:rPr>
              <a:t>learning acquired outside of traditional   classroom settings</a:t>
            </a:r>
          </a:p>
          <a:p>
            <a:pPr lvl="1">
              <a:spcAft>
                <a:spcPts val="600"/>
              </a:spcAft>
              <a:buFont typeface="Wingdings" pitchFamily="2" charset="2"/>
              <a:buChar char="§"/>
            </a:pPr>
            <a:r>
              <a:rPr lang="en-US" sz="2400" b="1" dirty="0">
                <a:solidFill>
                  <a:srgbClr val="C00000"/>
                </a:solidFill>
              </a:rPr>
              <a:t>learning through reflective thinking on</a:t>
            </a:r>
            <a:br>
              <a:rPr lang="en-US" sz="2400" b="1" dirty="0">
                <a:solidFill>
                  <a:srgbClr val="C00000"/>
                </a:solidFill>
              </a:rPr>
            </a:br>
            <a:r>
              <a:rPr lang="en-US" sz="2400" b="1" dirty="0">
                <a:solidFill>
                  <a:srgbClr val="C00000"/>
                </a:solidFill>
              </a:rPr>
              <a:t>professional/personal experiences</a:t>
            </a:r>
          </a:p>
          <a:p>
            <a:pPr lvl="1">
              <a:spcAft>
                <a:spcPts val="600"/>
              </a:spcAft>
              <a:buClr>
                <a:srgbClr val="9B2D1F"/>
              </a:buClr>
              <a:buFont typeface="Wingdings" pitchFamily="2" charset="2"/>
              <a:buChar char="§"/>
            </a:pPr>
            <a:r>
              <a:rPr lang="en-US" sz="2400" b="1" dirty="0">
                <a:solidFill>
                  <a:srgbClr val="C00000"/>
                </a:solidFill>
              </a:rPr>
              <a:t>learning by doing </a:t>
            </a:r>
          </a:p>
          <a:p>
            <a:pPr lvl="1"/>
            <a:endParaRPr lang="en-US" sz="2800" b="1" dirty="0">
              <a:solidFill>
                <a:srgbClr val="C00000"/>
              </a:solidFill>
            </a:endParaRPr>
          </a:p>
          <a:p>
            <a:pPr marL="0" indent="0">
              <a:buNone/>
            </a:pPr>
            <a:endParaRPr lang="en-US" sz="2600" b="1" dirty="0">
              <a:solidFill>
                <a:srgbClr val="C00000"/>
              </a:solidFill>
            </a:endParaRPr>
          </a:p>
        </p:txBody>
      </p:sp>
      <p:pic>
        <p:nvPicPr>
          <p:cNvPr id="9" name="Picture 2" descr="C:\Users\jlongo\AppData\Local\Microsoft\Windows\Temporary Internet Files\Content.IE5\NOXMW2WD\MP900443488[1].jpg"/>
          <p:cNvPicPr>
            <a:picLocks noChangeAspect="1" noChangeArrowheads="1"/>
          </p:cNvPicPr>
          <p:nvPr/>
        </p:nvPicPr>
        <p:blipFill>
          <a:blip r:embed="rId2" cstate="print"/>
          <a:srcRect/>
          <a:stretch>
            <a:fillRect/>
          </a:stretch>
        </p:blipFill>
        <p:spPr bwMode="auto">
          <a:xfrm>
            <a:off x="6701913" y="2979430"/>
            <a:ext cx="1828800" cy="2739970"/>
          </a:xfrm>
          <a:prstGeom prst="rect">
            <a:avLst/>
          </a:prstGeom>
          <a:noFill/>
        </p:spPr>
      </p:pic>
      <p:sp>
        <p:nvSpPr>
          <p:cNvPr id="5" name="Slide Number Placeholder 4"/>
          <p:cNvSpPr>
            <a:spLocks noGrp="1"/>
          </p:cNvSpPr>
          <p:nvPr>
            <p:ph type="sldNum" sz="quarter" idx="12"/>
          </p:nvPr>
        </p:nvSpPr>
        <p:spPr/>
        <p:txBody>
          <a:bodyPr/>
          <a:lstStyle/>
          <a:p>
            <a:fld id="{E5A184BC-1277-4F66-B596-1E56F64269C2}" type="slidenum">
              <a:rPr lang="en-US" smtClean="0"/>
              <a:pPr/>
              <a:t>3</a:t>
            </a:fld>
            <a:endParaRPr lang="en-US" dirty="0"/>
          </a:p>
        </p:txBody>
      </p:sp>
    </p:spTree>
    <p:extLst>
      <p:ext uri="{BB962C8B-B14F-4D97-AF65-F5344CB8AC3E}">
        <p14:creationId xmlns:p14="http://schemas.microsoft.com/office/powerpoint/2010/main" val="628652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2" y="0"/>
            <a:ext cx="9070258" cy="894735"/>
          </a:xfrm>
        </p:spPr>
        <p:txBody>
          <a:bodyPr/>
          <a:lstStyle/>
          <a:p>
            <a:pPr algn="ctr"/>
            <a:r>
              <a:rPr lang="en-US" dirty="0"/>
              <a:t/>
            </a:r>
            <a:br>
              <a:rPr lang="en-US" dirty="0"/>
            </a:br>
            <a:r>
              <a:rPr lang="en-US" dirty="0"/>
              <a:t/>
            </a:r>
            <a:br>
              <a:rPr lang="en-US" dirty="0"/>
            </a:br>
            <a:r>
              <a:rPr lang="en-US" sz="3200" dirty="0"/>
              <a:t>What is an Experiential Learning </a:t>
            </a:r>
            <a:br>
              <a:rPr lang="en-US" sz="3200" dirty="0"/>
            </a:br>
            <a:r>
              <a:rPr lang="en-US" sz="3200" dirty="0"/>
              <a:t>Portfolio (ELP)?</a:t>
            </a:r>
          </a:p>
        </p:txBody>
      </p:sp>
      <p:sp>
        <p:nvSpPr>
          <p:cNvPr id="4" name="Subtitle 1"/>
          <p:cNvSpPr txBox="1">
            <a:spLocks/>
          </p:cNvSpPr>
          <p:nvPr/>
        </p:nvSpPr>
        <p:spPr>
          <a:xfrm>
            <a:off x="280219" y="1325152"/>
            <a:ext cx="7924800" cy="289560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lang="en-US" sz="19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7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5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3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lang="en-US" sz="11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0000"/>
              </a:lnSpc>
              <a:spcAft>
                <a:spcPts val="400"/>
              </a:spcAft>
            </a:pPr>
            <a:endParaRPr lang="en-US" sz="9600" b="1" dirty="0"/>
          </a:p>
          <a:p>
            <a:pPr lvl="1">
              <a:lnSpc>
                <a:spcPct val="120000"/>
              </a:lnSpc>
              <a:spcBef>
                <a:spcPts val="400"/>
              </a:spcBef>
              <a:spcAft>
                <a:spcPts val="200"/>
              </a:spcAft>
              <a:buClr>
                <a:srgbClr val="D34817"/>
              </a:buClr>
              <a:buFont typeface="Wingdings" pitchFamily="2" charset="2"/>
              <a:buChar char="§"/>
            </a:pPr>
            <a:r>
              <a:rPr lang="en-US" sz="9600" b="1" dirty="0">
                <a:solidFill>
                  <a:srgbClr val="C00000"/>
                </a:solidFill>
              </a:rPr>
              <a:t>It demonstrates how prior learning beyond the classroom can be equated to academic disciplines.</a:t>
            </a:r>
          </a:p>
          <a:p>
            <a:pPr lvl="1">
              <a:lnSpc>
                <a:spcPct val="120000"/>
              </a:lnSpc>
              <a:spcBef>
                <a:spcPts val="400"/>
              </a:spcBef>
              <a:spcAft>
                <a:spcPts val="200"/>
              </a:spcAft>
              <a:buClr>
                <a:srgbClr val="D34817"/>
              </a:buClr>
              <a:buFont typeface="Wingdings" pitchFamily="2" charset="2"/>
              <a:buChar char="§"/>
            </a:pPr>
            <a:r>
              <a:rPr lang="en-US" sz="9600" b="1" dirty="0">
                <a:solidFill>
                  <a:srgbClr val="C00000"/>
                </a:solidFill>
              </a:rPr>
              <a:t>It is used by thousands of colleges and universities around the world to save students time and money toward degree completion.</a:t>
            </a:r>
          </a:p>
          <a:p>
            <a:pPr lvl="1">
              <a:lnSpc>
                <a:spcPct val="120000"/>
              </a:lnSpc>
              <a:spcBef>
                <a:spcPts val="400"/>
              </a:spcBef>
              <a:spcAft>
                <a:spcPts val="200"/>
              </a:spcAft>
              <a:buClr>
                <a:srgbClr val="D34817"/>
              </a:buClr>
              <a:buFont typeface="Wingdings" pitchFamily="2" charset="2"/>
              <a:buChar char="§"/>
            </a:pPr>
            <a:r>
              <a:rPr lang="en-US" sz="9600" b="1" dirty="0">
                <a:solidFill>
                  <a:srgbClr val="C00000"/>
                </a:solidFill>
              </a:rPr>
              <a:t>It is submitted online in the Canvas Learning Management System.</a:t>
            </a:r>
          </a:p>
          <a:p>
            <a:pPr lvl="1"/>
            <a:endParaRPr lang="en-US" sz="8600" b="1" dirty="0">
              <a:solidFill>
                <a:srgbClr val="C00000"/>
              </a:solidFill>
            </a:endParaRPr>
          </a:p>
          <a:p>
            <a:pPr marL="0" indent="0">
              <a:buNone/>
            </a:pPr>
            <a:endParaRPr lang="en-US" sz="8600" b="1" dirty="0">
              <a:solidFill>
                <a:srgbClr val="C00000"/>
              </a:solidFill>
            </a:endParaRPr>
          </a:p>
        </p:txBody>
      </p:sp>
      <p:sp>
        <p:nvSpPr>
          <p:cNvPr id="5" name="Slide Number Placeholder 4"/>
          <p:cNvSpPr>
            <a:spLocks noGrp="1"/>
          </p:cNvSpPr>
          <p:nvPr>
            <p:ph type="sldNum" sz="quarter" idx="12"/>
          </p:nvPr>
        </p:nvSpPr>
        <p:spPr/>
        <p:txBody>
          <a:bodyPr/>
          <a:lstStyle/>
          <a:p>
            <a:fld id="{E5A184BC-1277-4F66-B596-1E56F64269C2}" type="slidenum">
              <a:rPr lang="en-US" smtClean="0"/>
              <a:pPr/>
              <a:t>4</a:t>
            </a:fld>
            <a:endParaRPr lang="en-US" dirty="0"/>
          </a:p>
        </p:txBody>
      </p:sp>
    </p:spTree>
    <p:extLst>
      <p:ext uri="{BB962C8B-B14F-4D97-AF65-F5344CB8AC3E}">
        <p14:creationId xmlns:p14="http://schemas.microsoft.com/office/powerpoint/2010/main" val="2543897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8343" y="5681455"/>
            <a:ext cx="8915400" cy="246221"/>
          </a:xfrm>
        </p:spPr>
        <p:txBody>
          <a:bodyPr wrap="square" lIns="0" tIns="0" rIns="0" bIns="0" anchor="t" anchorCtr="0">
            <a:spAutoFit/>
          </a:bodyPr>
          <a:lstStyle/>
          <a:p>
            <a:pPr marL="287338" lvl="1">
              <a:buNone/>
            </a:pPr>
            <a:r>
              <a:rPr lang="en-US" sz="1600" b="1" dirty="0"/>
              <a:t>Only 23% of non-ELP students completed a degree vs. 89% of the ELP students.</a:t>
            </a:r>
          </a:p>
        </p:txBody>
      </p:sp>
      <p:graphicFrame>
        <p:nvGraphicFramePr>
          <p:cNvPr id="5" name="Chart 4"/>
          <p:cNvGraphicFramePr>
            <a:graphicFrameLocks/>
          </p:cNvGraphicFramePr>
          <p:nvPr>
            <p:extLst>
              <p:ext uri="{D42A27DB-BD31-4B8C-83A1-F6EECF244321}">
                <p14:modId xmlns:p14="http://schemas.microsoft.com/office/powerpoint/2010/main" val="705168423"/>
              </p:ext>
            </p:extLst>
          </p:nvPr>
        </p:nvGraphicFramePr>
        <p:xfrm>
          <a:off x="211872" y="2426732"/>
          <a:ext cx="86106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859572" y="2192556"/>
            <a:ext cx="7315200" cy="738664"/>
          </a:xfrm>
          <a:prstGeom prst="rect">
            <a:avLst/>
          </a:prstGeom>
        </p:spPr>
        <p:txBody>
          <a:bodyPr wrap="square" lIns="0" tIns="0" rIns="0" bIns="0">
            <a:spAutoFit/>
          </a:bodyPr>
          <a:lstStyle/>
          <a:p>
            <a:pPr algn="ctr"/>
            <a:r>
              <a:rPr lang="en-US" sz="2400" b="1" dirty="0">
                <a:solidFill>
                  <a:srgbClr val="C00000"/>
                </a:solidFill>
              </a:rPr>
              <a:t>Barry Completion Comparison</a:t>
            </a:r>
          </a:p>
          <a:p>
            <a:endParaRPr lang="en-US" sz="2400" b="1" dirty="0">
              <a:solidFill>
                <a:srgbClr val="C00000"/>
              </a:solidFill>
            </a:endParaRPr>
          </a:p>
        </p:txBody>
      </p:sp>
      <p:sp>
        <p:nvSpPr>
          <p:cNvPr id="10" name="Rectangle 9"/>
          <p:cNvSpPr/>
          <p:nvPr/>
        </p:nvSpPr>
        <p:spPr>
          <a:xfrm>
            <a:off x="304800" y="1371600"/>
            <a:ext cx="8610600" cy="738664"/>
          </a:xfrm>
          <a:prstGeom prst="rect">
            <a:avLst/>
          </a:prstGeom>
        </p:spPr>
        <p:txBody>
          <a:bodyPr wrap="square" lIns="0" tIns="0" rIns="0" bIns="0">
            <a:spAutoFit/>
          </a:bodyPr>
          <a:lstStyle/>
          <a:p>
            <a:pPr algn="ctr"/>
            <a:r>
              <a:rPr lang="en-US" sz="2400" b="1" dirty="0">
                <a:solidFill>
                  <a:srgbClr val="353333"/>
                </a:solidFill>
              </a:rPr>
              <a:t>Adults who earn ELP credit have </a:t>
            </a:r>
          </a:p>
          <a:p>
            <a:pPr algn="ctr"/>
            <a:r>
              <a:rPr lang="en-US" sz="2400" b="1" dirty="0">
                <a:solidFill>
                  <a:srgbClr val="353333"/>
                </a:solidFill>
              </a:rPr>
              <a:t>better graduation rates (CAEL Research Study, 2010)</a:t>
            </a:r>
          </a:p>
        </p:txBody>
      </p:sp>
      <p:sp>
        <p:nvSpPr>
          <p:cNvPr id="2" name="Rectangle 1"/>
          <p:cNvSpPr/>
          <p:nvPr/>
        </p:nvSpPr>
        <p:spPr>
          <a:xfrm>
            <a:off x="-54827" y="144959"/>
            <a:ext cx="9143999" cy="1077218"/>
          </a:xfrm>
          <a:prstGeom prst="rect">
            <a:avLst/>
          </a:prstGeom>
        </p:spPr>
        <p:txBody>
          <a:bodyPr wrap="square">
            <a:spAutoFit/>
          </a:bodyPr>
          <a:lstStyle/>
          <a:p>
            <a:pPr algn="ctr"/>
            <a:r>
              <a:rPr lang="en-US" sz="3200" b="1" dirty="0">
                <a:solidFill>
                  <a:schemeClr val="accent6"/>
                </a:solidFill>
              </a:rPr>
              <a:t>Why Complete an ELP through Prior Learning Assessment (PLA)?</a:t>
            </a:r>
          </a:p>
        </p:txBody>
      </p:sp>
      <p:sp>
        <p:nvSpPr>
          <p:cNvPr id="4" name="Slide Number Placeholder 3"/>
          <p:cNvSpPr>
            <a:spLocks noGrp="1"/>
          </p:cNvSpPr>
          <p:nvPr>
            <p:ph type="sldNum" sz="quarter" idx="4"/>
          </p:nvPr>
        </p:nvSpPr>
        <p:spPr/>
        <p:txBody>
          <a:bodyPr/>
          <a:lstStyle/>
          <a:p>
            <a:fld id="{E5A184BC-1277-4F66-B596-1E56F64269C2}" type="slidenum">
              <a:rPr lang="en-US" smtClean="0"/>
              <a:pPr/>
              <a:t>5</a:t>
            </a:fld>
            <a:endParaRPr lang="en-US" dirty="0"/>
          </a:p>
        </p:txBody>
      </p:sp>
    </p:spTree>
    <p:extLst>
      <p:ext uri="{BB962C8B-B14F-4D97-AF65-F5344CB8AC3E}">
        <p14:creationId xmlns:p14="http://schemas.microsoft.com/office/powerpoint/2010/main" val="361196301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674374" y="3486251"/>
            <a:ext cx="6393426" cy="2630129"/>
          </a:xfrm>
        </p:spPr>
        <p:txBody>
          <a:bodyPr>
            <a:normAutofit/>
          </a:bodyPr>
          <a:lstStyle/>
          <a:p>
            <a:pPr marL="0" indent="0">
              <a:spcBef>
                <a:spcPts val="0"/>
              </a:spcBef>
              <a:buNone/>
            </a:pPr>
            <a:r>
              <a:rPr lang="en-US" sz="1800" b="1" i="1" dirty="0"/>
              <a:t>“It really made me stop and think. It reinforced my belief in myself. I tend to get so caught up in everyday situations that I forget that I ever did something, you know, fifteen years ago. I think the portfolio is one of the most rewarding pieces of work that I have ever done</a:t>
            </a:r>
            <a:r>
              <a:rPr lang="en-US" sz="1800" dirty="0"/>
              <a:t>.” </a:t>
            </a:r>
            <a:r>
              <a:rPr lang="en-US" sz="1800" b="1" i="1" dirty="0"/>
              <a:t>(student </a:t>
            </a:r>
            <a:r>
              <a:rPr lang="en-US" sz="1800" b="1" i="1" dirty="0" smtClean="0"/>
              <a:t>testimonial)</a:t>
            </a:r>
            <a:endParaRPr lang="en-US" sz="3400" dirty="0"/>
          </a:p>
        </p:txBody>
      </p:sp>
      <p:sp>
        <p:nvSpPr>
          <p:cNvPr id="8" name="Rectangle 7"/>
          <p:cNvSpPr/>
          <p:nvPr/>
        </p:nvSpPr>
        <p:spPr>
          <a:xfrm>
            <a:off x="762000" y="1602658"/>
            <a:ext cx="8305800" cy="1680460"/>
          </a:xfrm>
          <a:prstGeom prst="rect">
            <a:avLst/>
          </a:prstGeom>
        </p:spPr>
        <p:txBody>
          <a:bodyPr wrap="square">
            <a:spAutoFit/>
          </a:bodyPr>
          <a:lstStyle/>
          <a:p>
            <a:pPr marL="342900" indent="-342900">
              <a:lnSpc>
                <a:spcPct val="110000"/>
              </a:lnSpc>
              <a:buFont typeface="Wingdings" panose="05000000000000000000" pitchFamily="2" charset="2"/>
              <a:buChar char="q"/>
            </a:pPr>
            <a:r>
              <a:rPr lang="en-US" sz="2400" b="1" dirty="0">
                <a:solidFill>
                  <a:srgbClr val="C00000"/>
                </a:solidFill>
              </a:rPr>
              <a:t>Reduces time to degree completion - Earn up to 30 credits from your portfolio (the equivalent of one year of college courses)</a:t>
            </a:r>
          </a:p>
          <a:p>
            <a:pPr algn="ctr"/>
            <a:endParaRPr lang="en-US" sz="2400" b="1" dirty="0">
              <a:solidFill>
                <a:srgbClr val="C00000"/>
              </a:solidFill>
            </a:endParaRPr>
          </a:p>
        </p:txBody>
      </p:sp>
      <p:pic>
        <p:nvPicPr>
          <p:cNvPr id="9" name="Picture 8" descr="image005.png"/>
          <p:cNvPicPr>
            <a:picLocks noChangeAspect="1"/>
          </p:cNvPicPr>
          <p:nvPr/>
        </p:nvPicPr>
        <p:blipFill>
          <a:blip r:embed="rId2" cstate="print"/>
          <a:stretch>
            <a:fillRect/>
          </a:stretch>
        </p:blipFill>
        <p:spPr>
          <a:xfrm>
            <a:off x="647700" y="3641472"/>
            <a:ext cx="1723810" cy="1904762"/>
          </a:xfrm>
          <a:prstGeom prst="rect">
            <a:avLst/>
          </a:prstGeom>
        </p:spPr>
      </p:pic>
      <p:sp>
        <p:nvSpPr>
          <p:cNvPr id="2" name="Rectangle 1"/>
          <p:cNvSpPr/>
          <p:nvPr/>
        </p:nvSpPr>
        <p:spPr>
          <a:xfrm>
            <a:off x="1028700" y="432375"/>
            <a:ext cx="6906058" cy="584775"/>
          </a:xfrm>
          <a:prstGeom prst="rect">
            <a:avLst/>
          </a:prstGeom>
        </p:spPr>
        <p:txBody>
          <a:bodyPr wrap="none">
            <a:spAutoFit/>
          </a:bodyPr>
          <a:lstStyle/>
          <a:p>
            <a:pPr algn="ctr"/>
            <a:r>
              <a:rPr lang="en-US" sz="3200" b="1" dirty="0">
                <a:solidFill>
                  <a:schemeClr val="accent6"/>
                </a:solidFill>
              </a:rPr>
              <a:t>What can the Portfolio do for you?</a:t>
            </a:r>
          </a:p>
        </p:txBody>
      </p:sp>
      <p:sp>
        <p:nvSpPr>
          <p:cNvPr id="4" name="Slide Number Placeholder 3"/>
          <p:cNvSpPr>
            <a:spLocks noGrp="1"/>
          </p:cNvSpPr>
          <p:nvPr>
            <p:ph type="sldNum" sz="quarter" idx="4"/>
          </p:nvPr>
        </p:nvSpPr>
        <p:spPr/>
        <p:txBody>
          <a:bodyPr/>
          <a:lstStyle/>
          <a:p>
            <a:fld id="{E5A184BC-1277-4F66-B596-1E56F64269C2}" type="slidenum">
              <a:rPr lang="en-US" smtClean="0"/>
              <a:pPr/>
              <a:t>6</a:t>
            </a:fld>
            <a:endParaRPr lang="en-US" dirty="0"/>
          </a:p>
        </p:txBody>
      </p:sp>
    </p:spTree>
    <p:extLst>
      <p:ext uri="{BB962C8B-B14F-4D97-AF65-F5344CB8AC3E}">
        <p14:creationId xmlns:p14="http://schemas.microsoft.com/office/powerpoint/2010/main" val="2278026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79987" y="3873525"/>
            <a:ext cx="7772400" cy="1639191"/>
          </a:xfrm>
        </p:spPr>
        <p:txBody>
          <a:bodyPr>
            <a:noAutofit/>
          </a:bodyPr>
          <a:lstStyle/>
          <a:p>
            <a:pPr marL="0" indent="0">
              <a:buNone/>
            </a:pPr>
            <a:r>
              <a:rPr lang="en-US" sz="1800" b="1" i="1" dirty="0"/>
              <a:t>“Received excellent support from the Barry staff in completion of my portfolio.  The Barry Team was there for me every step of way.  The portfolio development gave me an opportunity to access the value and apply the knowledge of my learning experiences over time…”(student testimonial)</a:t>
            </a:r>
            <a:endParaRPr lang="en-US" sz="1800" b="1" dirty="0"/>
          </a:p>
        </p:txBody>
      </p:sp>
      <p:sp>
        <p:nvSpPr>
          <p:cNvPr id="7" name="Rectangle 6"/>
          <p:cNvSpPr/>
          <p:nvPr/>
        </p:nvSpPr>
        <p:spPr>
          <a:xfrm>
            <a:off x="2362200" y="1909418"/>
            <a:ext cx="6324600" cy="461665"/>
          </a:xfrm>
          <a:prstGeom prst="rect">
            <a:avLst/>
          </a:prstGeom>
        </p:spPr>
        <p:txBody>
          <a:bodyPr wrap="square">
            <a:spAutoFit/>
          </a:bodyPr>
          <a:lstStyle/>
          <a:p>
            <a:pPr marL="68580" lvl="0" indent="-342900">
              <a:spcBef>
                <a:spcPts val="580"/>
              </a:spcBef>
              <a:buClr>
                <a:srgbClr val="D34817"/>
              </a:buClr>
              <a:buSzPct val="85000"/>
              <a:buFont typeface="Wingdings" panose="05000000000000000000" pitchFamily="2" charset="2"/>
              <a:buChar char="q"/>
            </a:pPr>
            <a:r>
              <a:rPr lang="en-US" sz="2400" b="1" dirty="0">
                <a:solidFill>
                  <a:schemeClr val="accent6"/>
                </a:solidFill>
              </a:rPr>
              <a:t>Saves thousands on tuition costs</a:t>
            </a:r>
          </a:p>
        </p:txBody>
      </p:sp>
      <p:pic>
        <p:nvPicPr>
          <p:cNvPr id="8" name="Picture 7" descr="C:\Users\jlongo\AppData\Local\Microsoft\Windows\Temporary Internet Files\Content.IE5\NOXMW2WD\MP900433118[1].jpg"/>
          <p:cNvPicPr/>
          <p:nvPr/>
        </p:nvPicPr>
        <p:blipFill>
          <a:blip r:embed="rId3" cstate="print"/>
          <a:stretch>
            <a:fillRect/>
          </a:stretch>
        </p:blipFill>
        <p:spPr bwMode="auto">
          <a:xfrm>
            <a:off x="152400" y="1600200"/>
            <a:ext cx="2209800" cy="2214716"/>
          </a:xfrm>
          <a:prstGeom prst="rect">
            <a:avLst/>
          </a:prstGeom>
          <a:ln>
            <a:noFill/>
          </a:ln>
          <a:effectLst>
            <a:softEdge rad="112500"/>
          </a:effectLst>
        </p:spPr>
      </p:pic>
      <p:sp>
        <p:nvSpPr>
          <p:cNvPr id="2" name="Rectangle 1"/>
          <p:cNvSpPr/>
          <p:nvPr/>
        </p:nvSpPr>
        <p:spPr>
          <a:xfrm>
            <a:off x="382924" y="446438"/>
            <a:ext cx="8303876" cy="584775"/>
          </a:xfrm>
          <a:prstGeom prst="rect">
            <a:avLst/>
          </a:prstGeom>
        </p:spPr>
        <p:txBody>
          <a:bodyPr wrap="none">
            <a:spAutoFit/>
          </a:bodyPr>
          <a:lstStyle/>
          <a:p>
            <a:pPr algn="ctr"/>
            <a:r>
              <a:rPr lang="en-US" sz="3200" b="1" dirty="0">
                <a:solidFill>
                  <a:schemeClr val="accent6"/>
                </a:solidFill>
              </a:rPr>
              <a:t>What can the Portfolio do for you? cont’d</a:t>
            </a:r>
          </a:p>
        </p:txBody>
      </p:sp>
      <p:sp>
        <p:nvSpPr>
          <p:cNvPr id="4" name="Slide Number Placeholder 3"/>
          <p:cNvSpPr>
            <a:spLocks noGrp="1"/>
          </p:cNvSpPr>
          <p:nvPr>
            <p:ph type="sldNum" sz="quarter" idx="4"/>
          </p:nvPr>
        </p:nvSpPr>
        <p:spPr/>
        <p:txBody>
          <a:bodyPr/>
          <a:lstStyle/>
          <a:p>
            <a:fld id="{E5A184BC-1277-4F66-B596-1E56F64269C2}" type="slidenum">
              <a:rPr lang="en-US" smtClean="0"/>
              <a:pPr/>
              <a:t>7</a:t>
            </a:fld>
            <a:endParaRPr lang="en-US" dirty="0"/>
          </a:p>
        </p:txBody>
      </p:sp>
    </p:spTree>
    <p:extLst>
      <p:ext uri="{BB962C8B-B14F-4D97-AF65-F5344CB8AC3E}">
        <p14:creationId xmlns:p14="http://schemas.microsoft.com/office/powerpoint/2010/main" val="67628618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08470" y="4451555"/>
            <a:ext cx="7538884" cy="2025445"/>
          </a:xfrm>
        </p:spPr>
        <p:txBody>
          <a:bodyPr>
            <a:normAutofit/>
          </a:bodyPr>
          <a:lstStyle/>
          <a:p>
            <a:pPr marL="320040" lvl="2" indent="0" defTabSz="569913">
              <a:lnSpc>
                <a:spcPct val="115000"/>
              </a:lnSpc>
              <a:spcBef>
                <a:spcPts val="0"/>
              </a:spcBef>
              <a:spcAft>
                <a:spcPts val="400"/>
              </a:spcAft>
              <a:buClr>
                <a:schemeClr val="accent1"/>
              </a:buClr>
              <a:buNone/>
            </a:pPr>
            <a:r>
              <a:rPr lang="en-US" sz="1800" b="1" i="1" dirty="0"/>
              <a:t>“…It has actually opened my eyes on what I have really accomplished and motivated me to keep moving. I am proud to say that thanks to this, I was promoted at work.” (student testimonial)</a:t>
            </a:r>
            <a:endParaRPr lang="en-US" sz="1800" b="1" dirty="0"/>
          </a:p>
          <a:p>
            <a:pPr>
              <a:buNone/>
            </a:pPr>
            <a:endParaRPr lang="en-US" b="1" dirty="0"/>
          </a:p>
        </p:txBody>
      </p:sp>
      <p:sp>
        <p:nvSpPr>
          <p:cNvPr id="7" name="Rectangle 6"/>
          <p:cNvSpPr/>
          <p:nvPr/>
        </p:nvSpPr>
        <p:spPr>
          <a:xfrm>
            <a:off x="228599" y="1600200"/>
            <a:ext cx="8718755" cy="3077766"/>
          </a:xfrm>
          <a:prstGeom prst="rect">
            <a:avLst/>
          </a:prstGeom>
        </p:spPr>
        <p:txBody>
          <a:bodyPr wrap="square">
            <a:spAutoFit/>
          </a:bodyPr>
          <a:lstStyle/>
          <a:p>
            <a:pPr marL="342900" indent="-342900">
              <a:spcAft>
                <a:spcPts val="600"/>
              </a:spcAft>
              <a:buFont typeface="Wingdings" panose="05000000000000000000" pitchFamily="2" charset="2"/>
              <a:buChar char="q"/>
            </a:pPr>
            <a:r>
              <a:rPr lang="en-US" sz="2200" b="1" dirty="0">
                <a:solidFill>
                  <a:schemeClr val="accent6"/>
                </a:solidFill>
              </a:rPr>
              <a:t>allows for a richer, self-reflective, student-centered approach to learning</a:t>
            </a:r>
          </a:p>
          <a:p>
            <a:pPr marL="342900" indent="-342900">
              <a:spcAft>
                <a:spcPts val="600"/>
              </a:spcAft>
              <a:buFont typeface="Wingdings" panose="05000000000000000000" pitchFamily="2" charset="2"/>
              <a:buChar char="q"/>
            </a:pPr>
            <a:r>
              <a:rPr lang="en-US" sz="2200" b="1" dirty="0">
                <a:solidFill>
                  <a:schemeClr val="accent6"/>
                </a:solidFill>
              </a:rPr>
              <a:t>serves as your Lifelong Learning and Professional Development Tool</a:t>
            </a:r>
          </a:p>
          <a:p>
            <a:pPr marL="342900" indent="-342900">
              <a:spcAft>
                <a:spcPts val="600"/>
              </a:spcAft>
              <a:buFont typeface="Wingdings" panose="05000000000000000000" pitchFamily="2" charset="2"/>
              <a:buChar char="q"/>
            </a:pPr>
            <a:r>
              <a:rPr lang="en-US" sz="2200" b="1" dirty="0">
                <a:solidFill>
                  <a:schemeClr val="accent6"/>
                </a:solidFill>
              </a:rPr>
              <a:t>is a comprehensive record of your skills and experience</a:t>
            </a:r>
          </a:p>
          <a:p>
            <a:pPr marL="342900" indent="-342900">
              <a:spcAft>
                <a:spcPts val="600"/>
              </a:spcAft>
              <a:buFont typeface="Wingdings" panose="05000000000000000000" pitchFamily="2" charset="2"/>
              <a:buChar char="q"/>
            </a:pPr>
            <a:r>
              <a:rPr lang="en-US" sz="2200" b="1" dirty="0">
                <a:solidFill>
                  <a:schemeClr val="accent6"/>
                </a:solidFill>
              </a:rPr>
              <a:t>is great for job interviews, career advancement, and a roadmap of your future goals</a:t>
            </a:r>
          </a:p>
          <a:p>
            <a:pPr>
              <a:spcAft>
                <a:spcPts val="600"/>
              </a:spcAft>
            </a:pPr>
            <a:endParaRPr lang="en-US" sz="2000" b="1" dirty="0">
              <a:solidFill>
                <a:schemeClr val="accent6"/>
              </a:solidFill>
            </a:endParaRPr>
          </a:p>
        </p:txBody>
      </p:sp>
      <p:sp>
        <p:nvSpPr>
          <p:cNvPr id="2" name="Rectangle 1"/>
          <p:cNvSpPr/>
          <p:nvPr/>
        </p:nvSpPr>
        <p:spPr>
          <a:xfrm>
            <a:off x="228600" y="469613"/>
            <a:ext cx="8563896" cy="584775"/>
          </a:xfrm>
          <a:prstGeom prst="rect">
            <a:avLst/>
          </a:prstGeom>
        </p:spPr>
        <p:txBody>
          <a:bodyPr wrap="square">
            <a:spAutoFit/>
          </a:bodyPr>
          <a:lstStyle/>
          <a:p>
            <a:pPr algn="ctr"/>
            <a:r>
              <a:rPr lang="en-US" sz="3200" b="1" dirty="0">
                <a:solidFill>
                  <a:schemeClr val="accent6"/>
                </a:solidFill>
              </a:rPr>
              <a:t>What can the Portfolio do for you? cont’d</a:t>
            </a:r>
          </a:p>
        </p:txBody>
      </p:sp>
      <p:sp>
        <p:nvSpPr>
          <p:cNvPr id="4" name="Slide Number Placeholder 3"/>
          <p:cNvSpPr>
            <a:spLocks noGrp="1"/>
          </p:cNvSpPr>
          <p:nvPr>
            <p:ph type="sldNum" sz="quarter" idx="4"/>
          </p:nvPr>
        </p:nvSpPr>
        <p:spPr/>
        <p:txBody>
          <a:bodyPr/>
          <a:lstStyle/>
          <a:p>
            <a:fld id="{E5A184BC-1277-4F66-B596-1E56F64269C2}" type="slidenum">
              <a:rPr lang="en-US" smtClean="0"/>
              <a:pPr/>
              <a:t>8</a:t>
            </a:fld>
            <a:endParaRPr lang="en-US" dirty="0"/>
          </a:p>
        </p:txBody>
      </p:sp>
    </p:spTree>
    <p:extLst>
      <p:ext uri="{BB962C8B-B14F-4D97-AF65-F5344CB8AC3E}">
        <p14:creationId xmlns:p14="http://schemas.microsoft.com/office/powerpoint/2010/main" val="38478411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418303"/>
            <a:ext cx="8705360" cy="3581400"/>
          </a:xfrm>
        </p:spPr>
        <p:txBody>
          <a:bodyPr>
            <a:normAutofit/>
          </a:bodyPr>
          <a:lstStyle/>
          <a:p>
            <a:pPr marL="0" marR="0" indent="0">
              <a:lnSpc>
                <a:spcPct val="115000"/>
              </a:lnSpc>
              <a:spcBef>
                <a:spcPts val="0"/>
              </a:spcBef>
              <a:spcAft>
                <a:spcPts val="1000"/>
              </a:spcAft>
              <a:buNone/>
            </a:pPr>
            <a:r>
              <a:rPr lang="en-US" sz="2400" b="1" dirty="0">
                <a:solidFill>
                  <a:schemeClr val="accent6"/>
                </a:solidFill>
              </a:rPr>
              <a:t>Your completed portfolio can also serve as:</a:t>
            </a:r>
          </a:p>
          <a:p>
            <a:pPr marL="0" marR="0">
              <a:spcBef>
                <a:spcPts val="0"/>
              </a:spcBef>
              <a:spcAft>
                <a:spcPts val="1000"/>
              </a:spcAft>
              <a:buFont typeface="Wingdings" pitchFamily="2" charset="2"/>
              <a:buChar char="q"/>
            </a:pPr>
            <a:r>
              <a:rPr lang="en-US" sz="2400" b="1" dirty="0">
                <a:solidFill>
                  <a:schemeClr val="accent6"/>
                </a:solidFill>
              </a:rPr>
              <a:t>a documented lifetime of  accomplishments for current and future employers</a:t>
            </a:r>
          </a:p>
          <a:p>
            <a:pPr marL="0" marR="0">
              <a:spcBef>
                <a:spcPts val="0"/>
              </a:spcBef>
              <a:spcAft>
                <a:spcPts val="1000"/>
              </a:spcAft>
              <a:buFont typeface="Wingdings" pitchFamily="2" charset="2"/>
              <a:buChar char="q"/>
            </a:pPr>
            <a:r>
              <a:rPr lang="en-US" sz="2400" b="1" dirty="0">
                <a:solidFill>
                  <a:schemeClr val="accent6"/>
                </a:solidFill>
              </a:rPr>
              <a:t>a treasured historical family document </a:t>
            </a:r>
            <a:r>
              <a:rPr lang="en-US" sz="2000" dirty="0"/>
              <a:t>	</a:t>
            </a:r>
            <a:r>
              <a:rPr lang="en-US" sz="1600" dirty="0"/>
              <a:t>						</a:t>
            </a:r>
          </a:p>
          <a:p>
            <a:pPr>
              <a:buNone/>
            </a:pPr>
            <a:endParaRPr lang="en-US" sz="1600" dirty="0"/>
          </a:p>
        </p:txBody>
      </p:sp>
      <p:sp>
        <p:nvSpPr>
          <p:cNvPr id="2" name="Rectangle 1"/>
          <p:cNvSpPr/>
          <p:nvPr/>
        </p:nvSpPr>
        <p:spPr>
          <a:xfrm>
            <a:off x="533400" y="431460"/>
            <a:ext cx="8295968" cy="584775"/>
          </a:xfrm>
          <a:prstGeom prst="rect">
            <a:avLst/>
          </a:prstGeom>
        </p:spPr>
        <p:txBody>
          <a:bodyPr wrap="square">
            <a:spAutoFit/>
          </a:bodyPr>
          <a:lstStyle/>
          <a:p>
            <a:pPr algn="ctr"/>
            <a:r>
              <a:rPr lang="en-US" sz="3200" b="1" dirty="0">
                <a:solidFill>
                  <a:schemeClr val="accent6"/>
                </a:solidFill>
              </a:rPr>
              <a:t>What can the Portfolio do for you? cont’d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5259" y="3740139"/>
            <a:ext cx="2570470" cy="1954687"/>
          </a:xfrm>
          <a:prstGeom prst="rect">
            <a:avLst/>
          </a:prstGeom>
        </p:spPr>
      </p:pic>
      <p:sp>
        <p:nvSpPr>
          <p:cNvPr id="5" name="Slide Number Placeholder 4"/>
          <p:cNvSpPr>
            <a:spLocks noGrp="1"/>
          </p:cNvSpPr>
          <p:nvPr>
            <p:ph type="sldNum" sz="quarter" idx="4"/>
          </p:nvPr>
        </p:nvSpPr>
        <p:spPr/>
        <p:txBody>
          <a:bodyPr/>
          <a:lstStyle/>
          <a:p>
            <a:fld id="{E5A184BC-1277-4F66-B596-1E56F64269C2}" type="slidenum">
              <a:rPr lang="en-US" smtClean="0"/>
              <a:pPr/>
              <a:t>9</a:t>
            </a:fld>
            <a:endParaRPr lang="en-US" dirty="0"/>
          </a:p>
        </p:txBody>
      </p:sp>
    </p:spTree>
    <p:extLst>
      <p:ext uri="{BB962C8B-B14F-4D97-AF65-F5344CB8AC3E}">
        <p14:creationId xmlns:p14="http://schemas.microsoft.com/office/powerpoint/2010/main" val="137466865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Barry University">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C41230"/>
      </a:accent6>
      <a:hlink>
        <a:srgbClr val="5F5F5F"/>
      </a:hlink>
      <a:folHlink>
        <a:srgbClr val="919191"/>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6682EB9A55BA4CA227E5072D4A2E2F" ma:contentTypeVersion="15" ma:contentTypeDescription="Create a new document." ma:contentTypeScope="" ma:versionID="4012635cd9df0be2a4cbdaf43b8b380e">
  <xsd:schema xmlns:xsd="http://www.w3.org/2001/XMLSchema" xmlns:xs="http://www.w3.org/2001/XMLSchema" xmlns:p="http://schemas.microsoft.com/office/2006/metadata/properties" xmlns:ns1="http://schemas.microsoft.com/sharepoint/v3" xmlns:ns3="1408f602-2b5b-4f89-8527-6dd7b2cb809b" xmlns:ns4="4092e4aa-5f5a-479b-9f8a-381dae064947" targetNamespace="http://schemas.microsoft.com/office/2006/metadata/properties" ma:root="true" ma:fieldsID="c65a7f8c94b55e85c651080594c1e6c3" ns1:_="" ns3:_="" ns4:_="">
    <xsd:import namespace="http://schemas.microsoft.com/sharepoint/v3"/>
    <xsd:import namespace="1408f602-2b5b-4f89-8527-6dd7b2cb809b"/>
    <xsd:import namespace="4092e4aa-5f5a-479b-9f8a-381dae06494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08f602-2b5b-4f89-8527-6dd7b2cb80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92e4aa-5f5a-479b-9f8a-381dae06494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5959E5-E977-4342-8854-CB679DE56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08f602-2b5b-4f89-8527-6dd7b2cb809b"/>
    <ds:schemaRef ds:uri="4092e4aa-5f5a-479b-9f8a-381dae0649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C3D8BC-8B3D-47C8-9A6C-70059E26D211}">
  <ds:schemaRefs>
    <ds:schemaRef ds:uri="http://schemas.microsoft.com/office/infopath/2007/PartnerControls"/>
    <ds:schemaRef ds:uri="http://purl.org/dc/terms/"/>
    <ds:schemaRef ds:uri="http://purl.org/dc/dcmitype/"/>
    <ds:schemaRef ds:uri="4092e4aa-5f5a-479b-9f8a-381dae064947"/>
    <ds:schemaRef ds:uri="http://schemas.microsoft.com/sharepoint/v3"/>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1408f602-2b5b-4f89-8527-6dd7b2cb809b"/>
    <ds:schemaRef ds:uri="http://www.w3.org/XML/1998/namespace"/>
  </ds:schemaRefs>
</ds:datastoreItem>
</file>

<file path=customXml/itemProps3.xml><?xml version="1.0" encoding="utf-8"?>
<ds:datastoreItem xmlns:ds="http://schemas.openxmlformats.org/officeDocument/2006/customXml" ds:itemID="{EA1082B5-B2EC-46CA-8D5C-69B9ABD00F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1078</TotalTime>
  <Words>2172</Words>
  <Application>Microsoft Office PowerPoint</Application>
  <PresentationFormat>On-screen Show (4:3)</PresentationFormat>
  <Paragraphs>174</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Times New Roman</vt:lpstr>
      <vt:lpstr>Wingdings</vt:lpstr>
      <vt:lpstr>Office Theme</vt:lpstr>
      <vt:lpstr>The Online Experiential Learning Portfolio Program   Earn college credit  for learning from your work and community service experiences!   </vt:lpstr>
      <vt:lpstr>  Experiential Learning and Assessment</vt:lpstr>
      <vt:lpstr>  What is Experiential Learning?</vt:lpstr>
      <vt:lpstr>  What is an Experiential Learning  Portfolio (ELP)?</vt:lpstr>
      <vt:lpstr>PowerPoint Presentation</vt:lpstr>
      <vt:lpstr>PowerPoint Presentation</vt:lpstr>
      <vt:lpstr>PowerPoint Presentation</vt:lpstr>
      <vt:lpstr>PowerPoint Presentation</vt:lpstr>
      <vt:lpstr>PowerPoint Presentation</vt:lpstr>
      <vt:lpstr>PowerPoint Presentation</vt:lpstr>
      <vt:lpstr>Portfolio Development Process</vt:lpstr>
      <vt:lpstr>PowerPoint Presentation</vt:lpstr>
      <vt:lpstr>PowerPoint Presentation</vt:lpstr>
      <vt:lpstr>1 - Introduction</vt:lpstr>
      <vt:lpstr>2 - Experiential Learning Resume (ELR)</vt:lpstr>
      <vt:lpstr>3 - Learning Assessment Worksheet (LAW)</vt:lpstr>
      <vt:lpstr>4 - Autobiographical Learning Essay (ALE)</vt:lpstr>
      <vt:lpstr>5 - Documentation</vt:lpstr>
      <vt:lpstr>Frequently Asked Questions (FAQs)</vt:lpstr>
      <vt:lpstr>FAQs cont’d</vt:lpstr>
      <vt:lpstr>FAQs cont’d</vt:lpstr>
      <vt:lpstr>FAQs cont’d</vt:lpstr>
      <vt:lpstr>FAQs cont’d</vt:lpstr>
      <vt:lpstr>Let’s get started!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S. Schaps</dc:creator>
  <cp:lastModifiedBy>Ramos, Andreane</cp:lastModifiedBy>
  <cp:revision>183</cp:revision>
  <cp:lastPrinted>2013-08-13T21:55:00Z</cp:lastPrinted>
  <dcterms:created xsi:type="dcterms:W3CDTF">2013-08-12T18:05:51Z</dcterms:created>
  <dcterms:modified xsi:type="dcterms:W3CDTF">2020-07-24T13:39:33Z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0x010100456682EB9A55BA4CA227E5072D4A2E2F</vt:lpwstr>
  </property>
</Properties>
</file>