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handoutMasterIdLst>
    <p:handoutMasterId r:id="rId43"/>
  </p:handoutMasterIdLst>
  <p:sldIdLst>
    <p:sldId id="261" r:id="rId2"/>
    <p:sldId id="257" r:id="rId3"/>
    <p:sldId id="343" r:id="rId4"/>
    <p:sldId id="272" r:id="rId5"/>
    <p:sldId id="282" r:id="rId6"/>
    <p:sldId id="344" r:id="rId7"/>
    <p:sldId id="322" r:id="rId8"/>
    <p:sldId id="271" r:id="rId9"/>
    <p:sldId id="295" r:id="rId10"/>
    <p:sldId id="292" r:id="rId11"/>
    <p:sldId id="293" r:id="rId12"/>
    <p:sldId id="345" r:id="rId13"/>
    <p:sldId id="318" r:id="rId14"/>
    <p:sldId id="342" r:id="rId15"/>
    <p:sldId id="296" r:id="rId16"/>
    <p:sldId id="323" r:id="rId17"/>
    <p:sldId id="298" r:id="rId18"/>
    <p:sldId id="300" r:id="rId19"/>
    <p:sldId id="299" r:id="rId20"/>
    <p:sldId id="324" r:id="rId21"/>
    <p:sldId id="320" r:id="rId22"/>
    <p:sldId id="325" r:id="rId23"/>
    <p:sldId id="297" r:id="rId24"/>
    <p:sldId id="326" r:id="rId25"/>
    <p:sldId id="276" r:id="rId26"/>
    <p:sldId id="301" r:id="rId27"/>
    <p:sldId id="335" r:id="rId28"/>
    <p:sldId id="289" r:id="rId29"/>
    <p:sldId id="286" r:id="rId30"/>
    <p:sldId id="331" r:id="rId31"/>
    <p:sldId id="333" r:id="rId32"/>
    <p:sldId id="336" r:id="rId33"/>
    <p:sldId id="337" r:id="rId34"/>
    <p:sldId id="332" r:id="rId35"/>
    <p:sldId id="338" r:id="rId36"/>
    <p:sldId id="339" r:id="rId37"/>
    <p:sldId id="340" r:id="rId38"/>
    <p:sldId id="317" r:id="rId39"/>
    <p:sldId id="273" r:id="rId40"/>
    <p:sldId id="264"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29" autoAdjust="0"/>
    <p:restoredTop sz="94706" autoAdjust="0"/>
  </p:normalViewPr>
  <p:slideViewPr>
    <p:cSldViewPr snapToGrid="0">
      <p:cViewPr varScale="1">
        <p:scale>
          <a:sx n="79" d="100"/>
          <a:sy n="79" d="100"/>
        </p:scale>
        <p:origin x="864" y="96"/>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Murray" userId="348d7b1228ad1ca4" providerId="LiveId" clId="{9E502EF8-35E7-490E-8F05-9586C33BFBDF}"/>
    <pc:docChg chg="undo custSel addSld delSld modSld sldOrd">
      <pc:chgData name="Rebecca Murray" userId="348d7b1228ad1ca4" providerId="LiveId" clId="{9E502EF8-35E7-490E-8F05-9586C33BFBDF}" dt="2023-01-13T19:35:50.128" v="1817" actId="207"/>
      <pc:docMkLst>
        <pc:docMk/>
      </pc:docMkLst>
      <pc:sldChg chg="modSp mod">
        <pc:chgData name="Rebecca Murray" userId="348d7b1228ad1ca4" providerId="LiveId" clId="{9E502EF8-35E7-490E-8F05-9586C33BFBDF}" dt="2023-01-13T19:00:36.517" v="978" actId="20577"/>
        <pc:sldMkLst>
          <pc:docMk/>
          <pc:sldMk cId="2081820542" sldId="271"/>
        </pc:sldMkLst>
        <pc:spChg chg="mod">
          <ac:chgData name="Rebecca Murray" userId="348d7b1228ad1ca4" providerId="LiveId" clId="{9E502EF8-35E7-490E-8F05-9586C33BFBDF}" dt="2023-01-13T19:00:36.517" v="978" actId="20577"/>
          <ac:spMkLst>
            <pc:docMk/>
            <pc:sldMk cId="2081820542" sldId="271"/>
            <ac:spMk id="3" creationId="{284D5022-75CA-435C-9F93-36D04CC751FD}"/>
          </ac:spMkLst>
        </pc:spChg>
      </pc:sldChg>
      <pc:sldChg chg="modSp mod">
        <pc:chgData name="Rebecca Murray" userId="348d7b1228ad1ca4" providerId="LiveId" clId="{9E502EF8-35E7-490E-8F05-9586C33BFBDF}" dt="2023-01-13T19:08:17.169" v="1154"/>
        <pc:sldMkLst>
          <pc:docMk/>
          <pc:sldMk cId="1246655502" sldId="272"/>
        </pc:sldMkLst>
        <pc:spChg chg="mod">
          <ac:chgData name="Rebecca Murray" userId="348d7b1228ad1ca4" providerId="LiveId" clId="{9E502EF8-35E7-490E-8F05-9586C33BFBDF}" dt="2023-01-13T19:06:59.597" v="1109" actId="20577"/>
          <ac:spMkLst>
            <pc:docMk/>
            <pc:sldMk cId="1246655502" sldId="272"/>
            <ac:spMk id="2" creationId="{A00054A1-3133-4C3D-BF7E-5591EE6E9D77}"/>
          </ac:spMkLst>
        </pc:spChg>
        <pc:spChg chg="mod">
          <ac:chgData name="Rebecca Murray" userId="348d7b1228ad1ca4" providerId="LiveId" clId="{9E502EF8-35E7-490E-8F05-9586C33BFBDF}" dt="2023-01-13T19:08:17.169" v="1154"/>
          <ac:spMkLst>
            <pc:docMk/>
            <pc:sldMk cId="1246655502" sldId="272"/>
            <ac:spMk id="3" creationId="{201A07E6-6EBC-4F6C-B123-6569AD5AD9E7}"/>
          </ac:spMkLst>
        </pc:spChg>
      </pc:sldChg>
      <pc:sldChg chg="modSp mod">
        <pc:chgData name="Rebecca Murray" userId="348d7b1228ad1ca4" providerId="LiveId" clId="{9E502EF8-35E7-490E-8F05-9586C33BFBDF}" dt="2023-01-13T19:11:32.776" v="1288" actId="114"/>
        <pc:sldMkLst>
          <pc:docMk/>
          <pc:sldMk cId="1940916011" sldId="282"/>
        </pc:sldMkLst>
        <pc:spChg chg="mod">
          <ac:chgData name="Rebecca Murray" userId="348d7b1228ad1ca4" providerId="LiveId" clId="{9E502EF8-35E7-490E-8F05-9586C33BFBDF}" dt="2023-01-13T18:56:51.769" v="889" actId="14100"/>
          <ac:spMkLst>
            <pc:docMk/>
            <pc:sldMk cId="1940916011" sldId="282"/>
            <ac:spMk id="2" creationId="{1AAD1BDD-5471-447A-9B21-4964C43214C8}"/>
          </ac:spMkLst>
        </pc:spChg>
        <pc:spChg chg="mod">
          <ac:chgData name="Rebecca Murray" userId="348d7b1228ad1ca4" providerId="LiveId" clId="{9E502EF8-35E7-490E-8F05-9586C33BFBDF}" dt="2023-01-13T19:11:32.776" v="1288" actId="114"/>
          <ac:spMkLst>
            <pc:docMk/>
            <pc:sldMk cId="1940916011" sldId="282"/>
            <ac:spMk id="3" creationId="{56021A46-28FF-4FF8-9BBA-EB11848912FA}"/>
          </ac:spMkLst>
        </pc:spChg>
      </pc:sldChg>
      <pc:sldChg chg="del">
        <pc:chgData name="Rebecca Murray" userId="348d7b1228ad1ca4" providerId="LiveId" clId="{9E502EF8-35E7-490E-8F05-9586C33BFBDF}" dt="2023-01-13T17:34:14.015" v="667" actId="47"/>
        <pc:sldMkLst>
          <pc:docMk/>
          <pc:sldMk cId="2203070994" sldId="285"/>
        </pc:sldMkLst>
      </pc:sldChg>
      <pc:sldChg chg="modSp mod">
        <pc:chgData name="Rebecca Murray" userId="348d7b1228ad1ca4" providerId="LiveId" clId="{9E502EF8-35E7-490E-8F05-9586C33BFBDF}" dt="2023-01-13T19:31:59.294" v="1784" actId="255"/>
        <pc:sldMkLst>
          <pc:docMk/>
          <pc:sldMk cId="1617009426" sldId="286"/>
        </pc:sldMkLst>
        <pc:spChg chg="mod">
          <ac:chgData name="Rebecca Murray" userId="348d7b1228ad1ca4" providerId="LiveId" clId="{9E502EF8-35E7-490E-8F05-9586C33BFBDF}" dt="2023-01-13T19:31:59.294" v="1784" actId="255"/>
          <ac:spMkLst>
            <pc:docMk/>
            <pc:sldMk cId="1617009426" sldId="286"/>
            <ac:spMk id="3" creationId="{D7E49382-99B7-F272-171B-E6FF3AC08E40}"/>
          </ac:spMkLst>
        </pc:spChg>
      </pc:sldChg>
      <pc:sldChg chg="del">
        <pc:chgData name="Rebecca Murray" userId="348d7b1228ad1ca4" providerId="LiveId" clId="{9E502EF8-35E7-490E-8F05-9586C33BFBDF}" dt="2023-01-13T18:03:42.076" v="734" actId="2696"/>
        <pc:sldMkLst>
          <pc:docMk/>
          <pc:sldMk cId="3463648275" sldId="288"/>
        </pc:sldMkLst>
      </pc:sldChg>
      <pc:sldChg chg="modSp mod">
        <pc:chgData name="Rebecca Murray" userId="348d7b1228ad1ca4" providerId="LiveId" clId="{9E502EF8-35E7-490E-8F05-9586C33BFBDF}" dt="2023-01-13T19:02:30.269" v="982" actId="20577"/>
        <pc:sldMkLst>
          <pc:docMk/>
          <pc:sldMk cId="1278157500" sldId="292"/>
        </pc:sldMkLst>
        <pc:spChg chg="mod">
          <ac:chgData name="Rebecca Murray" userId="348d7b1228ad1ca4" providerId="LiveId" clId="{9E502EF8-35E7-490E-8F05-9586C33BFBDF}" dt="2023-01-13T19:02:30.269" v="982" actId="20577"/>
          <ac:spMkLst>
            <pc:docMk/>
            <pc:sldMk cId="1278157500" sldId="292"/>
            <ac:spMk id="3" creationId="{2C5F6E76-7856-4FFF-B951-087189EE9F82}"/>
          </ac:spMkLst>
        </pc:spChg>
      </pc:sldChg>
      <pc:sldChg chg="modSp mod">
        <pc:chgData name="Rebecca Murray" userId="348d7b1228ad1ca4" providerId="LiveId" clId="{9E502EF8-35E7-490E-8F05-9586C33BFBDF}" dt="2023-01-13T19:04:25.527" v="1018" actId="20577"/>
        <pc:sldMkLst>
          <pc:docMk/>
          <pc:sldMk cId="2756815973" sldId="293"/>
        </pc:sldMkLst>
        <pc:spChg chg="mod">
          <ac:chgData name="Rebecca Murray" userId="348d7b1228ad1ca4" providerId="LiveId" clId="{9E502EF8-35E7-490E-8F05-9586C33BFBDF}" dt="2023-01-13T19:04:25.527" v="1018" actId="20577"/>
          <ac:spMkLst>
            <pc:docMk/>
            <pc:sldMk cId="2756815973" sldId="293"/>
            <ac:spMk id="3" creationId="{00676BB9-6487-2DA1-C002-11322AB7157A}"/>
          </ac:spMkLst>
        </pc:spChg>
      </pc:sldChg>
      <pc:sldChg chg="modSp mod">
        <pc:chgData name="Rebecca Murray" userId="348d7b1228ad1ca4" providerId="LiveId" clId="{9E502EF8-35E7-490E-8F05-9586C33BFBDF}" dt="2023-01-13T19:16:20.896" v="1384" actId="20577"/>
        <pc:sldMkLst>
          <pc:docMk/>
          <pc:sldMk cId="4166772136" sldId="296"/>
        </pc:sldMkLst>
        <pc:spChg chg="mod">
          <ac:chgData name="Rebecca Murray" userId="348d7b1228ad1ca4" providerId="LiveId" clId="{9E502EF8-35E7-490E-8F05-9586C33BFBDF}" dt="2023-01-13T19:16:20.896" v="1384" actId="20577"/>
          <ac:spMkLst>
            <pc:docMk/>
            <pc:sldMk cId="4166772136" sldId="296"/>
            <ac:spMk id="3" creationId="{1FCA40A0-32CD-B226-62D4-70B638746D6B}"/>
          </ac:spMkLst>
        </pc:spChg>
      </pc:sldChg>
      <pc:sldChg chg="modSp mod">
        <pc:chgData name="Rebecca Murray" userId="348d7b1228ad1ca4" providerId="LiveId" clId="{9E502EF8-35E7-490E-8F05-9586C33BFBDF}" dt="2023-01-13T19:26:46.608" v="1544" actId="207"/>
        <pc:sldMkLst>
          <pc:docMk/>
          <pc:sldMk cId="3359365270" sldId="298"/>
        </pc:sldMkLst>
        <pc:spChg chg="mod">
          <ac:chgData name="Rebecca Murray" userId="348d7b1228ad1ca4" providerId="LiveId" clId="{9E502EF8-35E7-490E-8F05-9586C33BFBDF}" dt="2023-01-13T19:26:46.608" v="1544" actId="207"/>
          <ac:spMkLst>
            <pc:docMk/>
            <pc:sldMk cId="3359365270" sldId="298"/>
            <ac:spMk id="3" creationId="{23648FF5-1FB1-E7E8-BF7F-93307DFB4424}"/>
          </ac:spMkLst>
        </pc:spChg>
      </pc:sldChg>
      <pc:sldChg chg="modSp mod">
        <pc:chgData name="Rebecca Murray" userId="348d7b1228ad1ca4" providerId="LiveId" clId="{9E502EF8-35E7-490E-8F05-9586C33BFBDF}" dt="2023-01-13T19:20:38.365" v="1460" actId="255"/>
        <pc:sldMkLst>
          <pc:docMk/>
          <pc:sldMk cId="1656350939" sldId="299"/>
        </pc:sldMkLst>
        <pc:spChg chg="mod">
          <ac:chgData name="Rebecca Murray" userId="348d7b1228ad1ca4" providerId="LiveId" clId="{9E502EF8-35E7-490E-8F05-9586C33BFBDF}" dt="2023-01-13T19:20:38.365" v="1460" actId="255"/>
          <ac:spMkLst>
            <pc:docMk/>
            <pc:sldMk cId="1656350939" sldId="299"/>
            <ac:spMk id="3" creationId="{23648FF5-1FB1-E7E8-BF7F-93307DFB4424}"/>
          </ac:spMkLst>
        </pc:spChg>
      </pc:sldChg>
      <pc:sldChg chg="modSp mod ord">
        <pc:chgData name="Rebecca Murray" userId="348d7b1228ad1ca4" providerId="LiveId" clId="{9E502EF8-35E7-490E-8F05-9586C33BFBDF}" dt="2023-01-13T17:33:28.161" v="665" actId="20577"/>
        <pc:sldMkLst>
          <pc:docMk/>
          <pc:sldMk cId="3832402584" sldId="300"/>
        </pc:sldMkLst>
        <pc:spChg chg="mod">
          <ac:chgData name="Rebecca Murray" userId="348d7b1228ad1ca4" providerId="LiveId" clId="{9E502EF8-35E7-490E-8F05-9586C33BFBDF}" dt="2023-01-13T17:28:50.476" v="87" actId="20577"/>
          <ac:spMkLst>
            <pc:docMk/>
            <pc:sldMk cId="3832402584" sldId="300"/>
            <ac:spMk id="2" creationId="{26491F95-D29A-D112-D0D8-57577BE326ED}"/>
          </ac:spMkLst>
        </pc:spChg>
        <pc:spChg chg="mod">
          <ac:chgData name="Rebecca Murray" userId="348d7b1228ad1ca4" providerId="LiveId" clId="{9E502EF8-35E7-490E-8F05-9586C33BFBDF}" dt="2023-01-13T17:33:28.161" v="665" actId="20577"/>
          <ac:spMkLst>
            <pc:docMk/>
            <pc:sldMk cId="3832402584" sldId="300"/>
            <ac:spMk id="3" creationId="{D7E49382-99B7-F272-171B-E6FF3AC08E40}"/>
          </ac:spMkLst>
        </pc:spChg>
      </pc:sldChg>
      <pc:sldChg chg="del">
        <pc:chgData name="Rebecca Murray" userId="348d7b1228ad1ca4" providerId="LiveId" clId="{9E502EF8-35E7-490E-8F05-9586C33BFBDF}" dt="2023-01-13T17:34:12.797" v="666" actId="47"/>
        <pc:sldMkLst>
          <pc:docMk/>
          <pc:sldMk cId="2259044822" sldId="302"/>
        </pc:sldMkLst>
      </pc:sldChg>
      <pc:sldChg chg="modSp mod">
        <pc:chgData name="Rebecca Murray" userId="348d7b1228ad1ca4" providerId="LiveId" clId="{9E502EF8-35E7-490E-8F05-9586C33BFBDF}" dt="2023-01-13T19:35:50.128" v="1817" actId="207"/>
        <pc:sldMkLst>
          <pc:docMk/>
          <pc:sldMk cId="2772082028" sldId="317"/>
        </pc:sldMkLst>
        <pc:spChg chg="mod">
          <ac:chgData name="Rebecca Murray" userId="348d7b1228ad1ca4" providerId="LiveId" clId="{9E502EF8-35E7-490E-8F05-9586C33BFBDF}" dt="2023-01-13T19:35:50.128" v="1817" actId="207"/>
          <ac:spMkLst>
            <pc:docMk/>
            <pc:sldMk cId="2772082028" sldId="317"/>
            <ac:spMk id="3" creationId="{A3464AFF-FF10-0E73-DB41-45B726F70265}"/>
          </ac:spMkLst>
        </pc:spChg>
      </pc:sldChg>
      <pc:sldChg chg="modSp mod">
        <pc:chgData name="Rebecca Murray" userId="348d7b1228ad1ca4" providerId="LiveId" clId="{9E502EF8-35E7-490E-8F05-9586C33BFBDF}" dt="2023-01-13T19:15:09.684" v="1380" actId="20577"/>
        <pc:sldMkLst>
          <pc:docMk/>
          <pc:sldMk cId="1349002771" sldId="318"/>
        </pc:sldMkLst>
        <pc:spChg chg="mod">
          <ac:chgData name="Rebecca Murray" userId="348d7b1228ad1ca4" providerId="LiveId" clId="{9E502EF8-35E7-490E-8F05-9586C33BFBDF}" dt="2023-01-13T19:14:25.112" v="1329" actId="20577"/>
          <ac:spMkLst>
            <pc:docMk/>
            <pc:sldMk cId="1349002771" sldId="318"/>
            <ac:spMk id="2" creationId="{B13F4CC7-A744-2754-5E13-CCB1B2B47358}"/>
          </ac:spMkLst>
        </pc:spChg>
        <pc:spChg chg="mod">
          <ac:chgData name="Rebecca Murray" userId="348d7b1228ad1ca4" providerId="LiveId" clId="{9E502EF8-35E7-490E-8F05-9586C33BFBDF}" dt="2023-01-13T19:15:09.684" v="1380" actId="20577"/>
          <ac:spMkLst>
            <pc:docMk/>
            <pc:sldMk cId="1349002771" sldId="318"/>
            <ac:spMk id="3" creationId="{0264F4A0-4661-6BE5-CCC1-85035745C7C4}"/>
          </ac:spMkLst>
        </pc:spChg>
      </pc:sldChg>
      <pc:sldChg chg="del ord">
        <pc:chgData name="Rebecca Murray" userId="348d7b1228ad1ca4" providerId="LiveId" clId="{9E502EF8-35E7-490E-8F05-9586C33BFBDF}" dt="2023-01-13T18:03:23.317" v="733" actId="2696"/>
        <pc:sldMkLst>
          <pc:docMk/>
          <pc:sldMk cId="3345519438" sldId="319"/>
        </pc:sldMkLst>
      </pc:sldChg>
      <pc:sldChg chg="modSp mod">
        <pc:chgData name="Rebecca Murray" userId="348d7b1228ad1ca4" providerId="LiveId" clId="{9E502EF8-35E7-490E-8F05-9586C33BFBDF}" dt="2023-01-13T19:25:25.548" v="1541" actId="114"/>
        <pc:sldMkLst>
          <pc:docMk/>
          <pc:sldMk cId="165274823" sldId="320"/>
        </pc:sldMkLst>
        <pc:spChg chg="mod">
          <ac:chgData name="Rebecca Murray" userId="348d7b1228ad1ca4" providerId="LiveId" clId="{9E502EF8-35E7-490E-8F05-9586C33BFBDF}" dt="2023-01-13T19:25:25.548" v="1541" actId="114"/>
          <ac:spMkLst>
            <pc:docMk/>
            <pc:sldMk cId="165274823" sldId="320"/>
            <ac:spMk id="3" creationId="{73540BD9-53C1-B8FA-1DAA-7A5AEE79458D}"/>
          </ac:spMkLst>
        </pc:spChg>
      </pc:sldChg>
      <pc:sldChg chg="del">
        <pc:chgData name="Rebecca Murray" userId="348d7b1228ad1ca4" providerId="LiveId" clId="{9E502EF8-35E7-490E-8F05-9586C33BFBDF}" dt="2023-01-13T17:34:36.135" v="668" actId="47"/>
        <pc:sldMkLst>
          <pc:docMk/>
          <pc:sldMk cId="4181996802" sldId="321"/>
        </pc:sldMkLst>
      </pc:sldChg>
      <pc:sldChg chg="modSp mod">
        <pc:chgData name="Rebecca Murray" userId="348d7b1228ad1ca4" providerId="LiveId" clId="{9E502EF8-35E7-490E-8F05-9586C33BFBDF}" dt="2023-01-13T19:17:18.783" v="1403" actId="255"/>
        <pc:sldMkLst>
          <pc:docMk/>
          <pc:sldMk cId="4250374663" sldId="323"/>
        </pc:sldMkLst>
        <pc:spChg chg="mod">
          <ac:chgData name="Rebecca Murray" userId="348d7b1228ad1ca4" providerId="LiveId" clId="{9E502EF8-35E7-490E-8F05-9586C33BFBDF}" dt="2023-01-13T19:17:18.783" v="1403" actId="255"/>
          <ac:spMkLst>
            <pc:docMk/>
            <pc:sldMk cId="4250374663" sldId="323"/>
            <ac:spMk id="3" creationId="{BF9FFF0A-65F2-1310-2600-083998489BEA}"/>
          </ac:spMkLst>
        </pc:spChg>
        <pc:spChg chg="mod">
          <ac:chgData name="Rebecca Murray" userId="348d7b1228ad1ca4" providerId="LiveId" clId="{9E502EF8-35E7-490E-8F05-9586C33BFBDF}" dt="2023-01-13T19:16:37.368" v="1399" actId="20577"/>
          <ac:spMkLst>
            <pc:docMk/>
            <pc:sldMk cId="4250374663" sldId="323"/>
            <ac:spMk id="5" creationId="{78C8AD4A-2B84-D4DD-BE83-5580EEC150BD}"/>
          </ac:spMkLst>
        </pc:spChg>
      </pc:sldChg>
      <pc:sldChg chg="modSp del mod">
        <pc:chgData name="Rebecca Murray" userId="348d7b1228ad1ca4" providerId="LiveId" clId="{9E502EF8-35E7-490E-8F05-9586C33BFBDF}" dt="2023-01-13T17:37:02.156" v="724" actId="2696"/>
        <pc:sldMkLst>
          <pc:docMk/>
          <pc:sldMk cId="2464556443" sldId="327"/>
        </pc:sldMkLst>
        <pc:spChg chg="mod">
          <ac:chgData name="Rebecca Murray" userId="348d7b1228ad1ca4" providerId="LiveId" clId="{9E502EF8-35E7-490E-8F05-9586C33BFBDF}" dt="2023-01-13T17:36:48.825" v="723" actId="20577"/>
          <ac:spMkLst>
            <pc:docMk/>
            <pc:sldMk cId="2464556443" sldId="327"/>
            <ac:spMk id="3" creationId="{DA244D7A-9498-3960-6B36-63D81B8A2089}"/>
          </ac:spMkLst>
        </pc:spChg>
      </pc:sldChg>
      <pc:sldChg chg="del">
        <pc:chgData name="Rebecca Murray" userId="348d7b1228ad1ca4" providerId="LiveId" clId="{9E502EF8-35E7-490E-8F05-9586C33BFBDF}" dt="2023-01-13T17:37:19.785" v="725" actId="2696"/>
        <pc:sldMkLst>
          <pc:docMk/>
          <pc:sldMk cId="3529824653" sldId="328"/>
        </pc:sldMkLst>
      </pc:sldChg>
      <pc:sldChg chg="del">
        <pc:chgData name="Rebecca Murray" userId="348d7b1228ad1ca4" providerId="LiveId" clId="{9E502EF8-35E7-490E-8F05-9586C33BFBDF}" dt="2023-01-13T17:37:40.855" v="726" actId="2696"/>
        <pc:sldMkLst>
          <pc:docMk/>
          <pc:sldMk cId="2008515304" sldId="329"/>
        </pc:sldMkLst>
      </pc:sldChg>
      <pc:sldChg chg="del">
        <pc:chgData name="Rebecca Murray" userId="348d7b1228ad1ca4" providerId="LiveId" clId="{9E502EF8-35E7-490E-8F05-9586C33BFBDF}" dt="2023-01-13T17:38:39.792" v="727" actId="2696"/>
        <pc:sldMkLst>
          <pc:docMk/>
          <pc:sldMk cId="3272306958" sldId="330"/>
        </pc:sldMkLst>
      </pc:sldChg>
      <pc:sldChg chg="modSp mod">
        <pc:chgData name="Rebecca Murray" userId="348d7b1228ad1ca4" providerId="LiveId" clId="{9E502EF8-35E7-490E-8F05-9586C33BFBDF}" dt="2023-01-13T19:32:33.476" v="1786" actId="255"/>
        <pc:sldMkLst>
          <pc:docMk/>
          <pc:sldMk cId="2384164084" sldId="331"/>
        </pc:sldMkLst>
        <pc:spChg chg="mod">
          <ac:chgData name="Rebecca Murray" userId="348d7b1228ad1ca4" providerId="LiveId" clId="{9E502EF8-35E7-490E-8F05-9586C33BFBDF}" dt="2023-01-13T19:32:33.476" v="1786" actId="255"/>
          <ac:spMkLst>
            <pc:docMk/>
            <pc:sldMk cId="2384164084" sldId="331"/>
            <ac:spMk id="3" creationId="{1F8E91F8-D681-0B03-28A0-6840E1201D25}"/>
          </ac:spMkLst>
        </pc:spChg>
      </pc:sldChg>
      <pc:sldChg chg="modSp mod">
        <pc:chgData name="Rebecca Murray" userId="348d7b1228ad1ca4" providerId="LiveId" clId="{9E502EF8-35E7-490E-8F05-9586C33BFBDF}" dt="2023-01-13T19:33:07.682" v="1788" actId="5793"/>
        <pc:sldMkLst>
          <pc:docMk/>
          <pc:sldMk cId="3288140809" sldId="333"/>
        </pc:sldMkLst>
        <pc:spChg chg="mod">
          <ac:chgData name="Rebecca Murray" userId="348d7b1228ad1ca4" providerId="LiveId" clId="{9E502EF8-35E7-490E-8F05-9586C33BFBDF}" dt="2023-01-13T19:33:07.682" v="1788" actId="5793"/>
          <ac:spMkLst>
            <pc:docMk/>
            <pc:sldMk cId="3288140809" sldId="333"/>
            <ac:spMk id="3" creationId="{A76CAB3F-4DDA-927F-0518-70111A61E01A}"/>
          </ac:spMkLst>
        </pc:spChg>
      </pc:sldChg>
      <pc:sldChg chg="modSp mod">
        <pc:chgData name="Rebecca Murray" userId="348d7b1228ad1ca4" providerId="LiveId" clId="{9E502EF8-35E7-490E-8F05-9586C33BFBDF}" dt="2023-01-13T19:33:51.241" v="1795" actId="20577"/>
        <pc:sldMkLst>
          <pc:docMk/>
          <pc:sldMk cId="3399938282" sldId="337"/>
        </pc:sldMkLst>
        <pc:spChg chg="mod">
          <ac:chgData name="Rebecca Murray" userId="348d7b1228ad1ca4" providerId="LiveId" clId="{9E502EF8-35E7-490E-8F05-9586C33BFBDF}" dt="2023-01-13T19:33:51.241" v="1795" actId="20577"/>
          <ac:spMkLst>
            <pc:docMk/>
            <pc:sldMk cId="3399938282" sldId="337"/>
            <ac:spMk id="3" creationId="{D8C4F9F9-1831-00B5-6CE1-A28BD7B31DC7}"/>
          </ac:spMkLst>
        </pc:spChg>
      </pc:sldChg>
      <pc:sldChg chg="modSp mod">
        <pc:chgData name="Rebecca Murray" userId="348d7b1228ad1ca4" providerId="LiveId" clId="{9E502EF8-35E7-490E-8F05-9586C33BFBDF}" dt="2023-01-13T17:39:27.704" v="728" actId="1076"/>
        <pc:sldMkLst>
          <pc:docMk/>
          <pc:sldMk cId="3085430607" sldId="340"/>
        </pc:sldMkLst>
        <pc:spChg chg="mod">
          <ac:chgData name="Rebecca Murray" userId="348d7b1228ad1ca4" providerId="LiveId" clId="{9E502EF8-35E7-490E-8F05-9586C33BFBDF}" dt="2023-01-13T17:39:27.704" v="728" actId="1076"/>
          <ac:spMkLst>
            <pc:docMk/>
            <pc:sldMk cId="3085430607" sldId="340"/>
            <ac:spMk id="3" creationId="{68150386-BB77-840C-57C9-CC9565350A1B}"/>
          </ac:spMkLst>
        </pc:spChg>
      </pc:sldChg>
      <pc:sldChg chg="new del">
        <pc:chgData name="Rebecca Murray" userId="348d7b1228ad1ca4" providerId="LiveId" clId="{9E502EF8-35E7-490E-8F05-9586C33BFBDF}" dt="2023-01-13T19:05:45.998" v="1021" actId="47"/>
        <pc:sldMkLst>
          <pc:docMk/>
          <pc:sldMk cId="3146507666" sldId="341"/>
        </pc:sldMkLst>
      </pc:sldChg>
      <pc:sldChg chg="delSp modSp new mod">
        <pc:chgData name="Rebecca Murray" userId="348d7b1228ad1ca4" providerId="LiveId" clId="{9E502EF8-35E7-490E-8F05-9586C33BFBDF}" dt="2023-01-13T19:06:12.518" v="1055" actId="255"/>
        <pc:sldMkLst>
          <pc:docMk/>
          <pc:sldMk cId="3349289291" sldId="342"/>
        </pc:sldMkLst>
        <pc:spChg chg="mod">
          <ac:chgData name="Rebecca Murray" userId="348d7b1228ad1ca4" providerId="LiveId" clId="{9E502EF8-35E7-490E-8F05-9586C33BFBDF}" dt="2023-01-13T19:06:12.518" v="1055" actId="255"/>
          <ac:spMkLst>
            <pc:docMk/>
            <pc:sldMk cId="3349289291" sldId="342"/>
            <ac:spMk id="2" creationId="{2F119414-1216-1FBF-F20F-D05FC9C25EA0}"/>
          </ac:spMkLst>
        </pc:spChg>
        <pc:spChg chg="del">
          <ac:chgData name="Rebecca Murray" userId="348d7b1228ad1ca4" providerId="LiveId" clId="{9E502EF8-35E7-490E-8F05-9586C33BFBDF}" dt="2023-01-13T19:06:02.105" v="1054" actId="478"/>
          <ac:spMkLst>
            <pc:docMk/>
            <pc:sldMk cId="3349289291" sldId="342"/>
            <ac:spMk id="3" creationId="{C4B12E5B-3366-3F0C-397B-DE8049933589}"/>
          </ac:spMkLst>
        </pc:spChg>
      </pc:sldChg>
      <pc:sldChg chg="delSp modSp new mod">
        <pc:chgData name="Rebecca Murray" userId="348d7b1228ad1ca4" providerId="LiveId" clId="{9E502EF8-35E7-490E-8F05-9586C33BFBDF}" dt="2023-01-13T19:06:46.325" v="1083" actId="255"/>
        <pc:sldMkLst>
          <pc:docMk/>
          <pc:sldMk cId="872738669" sldId="343"/>
        </pc:sldMkLst>
        <pc:spChg chg="mod">
          <ac:chgData name="Rebecca Murray" userId="348d7b1228ad1ca4" providerId="LiveId" clId="{9E502EF8-35E7-490E-8F05-9586C33BFBDF}" dt="2023-01-13T19:06:46.325" v="1083" actId="255"/>
          <ac:spMkLst>
            <pc:docMk/>
            <pc:sldMk cId="872738669" sldId="343"/>
            <ac:spMk id="2" creationId="{B3D5CD5A-3AF4-D609-FC7C-083A28E67F67}"/>
          </ac:spMkLst>
        </pc:spChg>
        <pc:spChg chg="del">
          <ac:chgData name="Rebecca Murray" userId="348d7b1228ad1ca4" providerId="LiveId" clId="{9E502EF8-35E7-490E-8F05-9586C33BFBDF}" dt="2023-01-13T19:06:38.960" v="1082" actId="478"/>
          <ac:spMkLst>
            <pc:docMk/>
            <pc:sldMk cId="872738669" sldId="343"/>
            <ac:spMk id="3" creationId="{4F4B281D-14DC-00B2-0D15-01F51151798A}"/>
          </ac:spMkLst>
        </pc:spChg>
      </pc:sldChg>
      <pc:sldChg chg="delSp modSp new mod">
        <pc:chgData name="Rebecca Murray" userId="348d7b1228ad1ca4" providerId="LiveId" clId="{9E502EF8-35E7-490E-8F05-9586C33BFBDF}" dt="2023-01-13T19:12:41.955" v="1305" actId="20577"/>
        <pc:sldMkLst>
          <pc:docMk/>
          <pc:sldMk cId="1468900047" sldId="344"/>
        </pc:sldMkLst>
        <pc:spChg chg="mod">
          <ac:chgData name="Rebecca Murray" userId="348d7b1228ad1ca4" providerId="LiveId" clId="{9E502EF8-35E7-490E-8F05-9586C33BFBDF}" dt="2023-01-13T19:12:41.955" v="1305" actId="20577"/>
          <ac:spMkLst>
            <pc:docMk/>
            <pc:sldMk cId="1468900047" sldId="344"/>
            <ac:spMk id="2" creationId="{77FD02B6-7AE3-1DD6-336A-6D9EB50A6B69}"/>
          </ac:spMkLst>
        </pc:spChg>
        <pc:spChg chg="del">
          <ac:chgData name="Rebecca Murray" userId="348d7b1228ad1ca4" providerId="LiveId" clId="{9E502EF8-35E7-490E-8F05-9586C33BFBDF}" dt="2023-01-13T19:12:25.962" v="1293" actId="478"/>
          <ac:spMkLst>
            <pc:docMk/>
            <pc:sldMk cId="1468900047" sldId="344"/>
            <ac:spMk id="3" creationId="{94FD3866-B9CE-4269-FB91-F761A13FE8DB}"/>
          </ac:spMkLst>
        </pc:spChg>
      </pc:sldChg>
      <pc:sldChg chg="delSp modSp new mod">
        <pc:chgData name="Rebecca Murray" userId="348d7b1228ad1ca4" providerId="LiveId" clId="{9E502EF8-35E7-490E-8F05-9586C33BFBDF}" dt="2023-01-13T19:13:41.445" v="1313" actId="478"/>
        <pc:sldMkLst>
          <pc:docMk/>
          <pc:sldMk cId="3436206063" sldId="345"/>
        </pc:sldMkLst>
        <pc:spChg chg="mod">
          <ac:chgData name="Rebecca Murray" userId="348d7b1228ad1ca4" providerId="LiveId" clId="{9E502EF8-35E7-490E-8F05-9586C33BFBDF}" dt="2023-01-13T19:13:38.336" v="1312" actId="20577"/>
          <ac:spMkLst>
            <pc:docMk/>
            <pc:sldMk cId="3436206063" sldId="345"/>
            <ac:spMk id="2" creationId="{B9A11971-22F3-27B2-8EDE-BC3512DE9C17}"/>
          </ac:spMkLst>
        </pc:spChg>
        <pc:spChg chg="del">
          <ac:chgData name="Rebecca Murray" userId="348d7b1228ad1ca4" providerId="LiveId" clId="{9E502EF8-35E7-490E-8F05-9586C33BFBDF}" dt="2023-01-13T19:13:41.445" v="1313" actId="478"/>
          <ac:spMkLst>
            <pc:docMk/>
            <pc:sldMk cId="3436206063" sldId="345"/>
            <ac:spMk id="3" creationId="{A11BDEA3-A7BC-8763-6F18-7D6B5225E08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A29113-7A70-4E0E-B036-871C49B835F1}" type="doc">
      <dgm:prSet loTypeId="urn:microsoft.com/office/officeart/2005/8/layout/hProcess6" loCatId="process" qsTypeId="urn:microsoft.com/office/officeart/2005/8/quickstyle/simple1" qsCatId="simple" csTypeId="urn:microsoft.com/office/officeart/2005/8/colors/accent1_1" csCatId="accent1" phldr="1"/>
      <dgm:spPr/>
      <dgm:t>
        <a:bodyPr/>
        <a:lstStyle/>
        <a:p>
          <a:endParaRPr lang="en-US"/>
        </a:p>
      </dgm:t>
    </dgm:pt>
    <dgm:pt modelId="{A6406C01-7E83-4650-8EF5-394419DCB348}">
      <dgm:prSet phldrT="[Text]"/>
      <dgm:spPr/>
      <dgm:t>
        <a:bodyPr/>
        <a:lstStyle/>
        <a:p>
          <a:r>
            <a:rPr lang="en-US" dirty="0"/>
            <a:t>Step 1</a:t>
          </a:r>
        </a:p>
      </dgm:t>
      <dgm:extLst>
        <a:ext uri="{E40237B7-FDA0-4F09-8148-C483321AD2D9}">
          <dgm14:cNvPr xmlns:dgm14="http://schemas.microsoft.com/office/drawing/2010/diagram" id="0" name="" title="Step 1 title"/>
        </a:ext>
      </dgm:extLst>
    </dgm:pt>
    <dgm:pt modelId="{2586B3BB-DA8B-42DF-AC9A-77CE21607FD0}" type="parTrans" cxnId="{4D956F8D-5727-488A-93AF-F33602655A44}">
      <dgm:prSet/>
      <dgm:spPr/>
      <dgm:t>
        <a:bodyPr/>
        <a:lstStyle/>
        <a:p>
          <a:endParaRPr lang="en-US"/>
        </a:p>
      </dgm:t>
    </dgm:pt>
    <dgm:pt modelId="{7C5B61F0-A4F6-4FCA-B552-36151F31051E}" type="sibTrans" cxnId="{4D956F8D-5727-488A-93AF-F33602655A44}">
      <dgm:prSet/>
      <dgm:spPr/>
      <dgm:t>
        <a:bodyPr/>
        <a:lstStyle/>
        <a:p>
          <a:endParaRPr lang="en-US"/>
        </a:p>
      </dgm:t>
    </dgm:pt>
    <dgm:pt modelId="{E4E9F0D0-FF23-4B59-9B97-973BCBE5DC65}">
      <dgm:prSet phldrT="[Text]"/>
      <dgm:spPr/>
      <dgm:t>
        <a:bodyPr/>
        <a:lstStyle/>
        <a:p>
          <a:r>
            <a:rPr lang="en-US" dirty="0"/>
            <a:t>Either you or an IRB reviewer notes that the study requires a Full Board review</a:t>
          </a:r>
        </a:p>
      </dgm:t>
      <dgm:extLst>
        <a:ext uri="{E40237B7-FDA0-4F09-8148-C483321AD2D9}">
          <dgm14:cNvPr xmlns:dgm14="http://schemas.microsoft.com/office/drawing/2010/diagram" id="0" name="" title="Step 1 - task description"/>
        </a:ext>
      </dgm:extLst>
    </dgm:pt>
    <dgm:pt modelId="{E9237435-F938-45D4-8BF4-6D5D4DFF850F}" type="parTrans" cxnId="{37A3A996-9723-4BDB-8959-9D9B7799BD9A}">
      <dgm:prSet/>
      <dgm:spPr/>
      <dgm:t>
        <a:bodyPr/>
        <a:lstStyle/>
        <a:p>
          <a:endParaRPr lang="en-US"/>
        </a:p>
      </dgm:t>
    </dgm:pt>
    <dgm:pt modelId="{D32B195A-7CAD-474B-B79C-BE4BB171E742}" type="sibTrans" cxnId="{37A3A996-9723-4BDB-8959-9D9B7799BD9A}">
      <dgm:prSet/>
      <dgm:spPr/>
      <dgm:t>
        <a:bodyPr/>
        <a:lstStyle/>
        <a:p>
          <a:endParaRPr lang="en-US"/>
        </a:p>
      </dgm:t>
    </dgm:pt>
    <dgm:pt modelId="{5D952622-A79E-41E4-BBC2-6212DEFFA91C}">
      <dgm:prSet phldrT="[Text]"/>
      <dgm:spPr/>
      <dgm:t>
        <a:bodyPr/>
        <a:lstStyle/>
        <a:p>
          <a:r>
            <a:rPr lang="en-US" dirty="0"/>
            <a:t>Step 2</a:t>
          </a:r>
        </a:p>
      </dgm:t>
      <dgm:extLst>
        <a:ext uri="{E40237B7-FDA0-4F09-8148-C483321AD2D9}">
          <dgm14:cNvPr xmlns:dgm14="http://schemas.microsoft.com/office/drawing/2010/diagram" id="0" name="" title="Step 2 title"/>
        </a:ext>
      </dgm:extLst>
    </dgm:pt>
    <dgm:pt modelId="{10627A68-BE4B-4A4A-9EC9-4CFEF1E4DF39}" type="parTrans" cxnId="{A22BDB9A-90BB-4DA2-8850-00D4F1D3B898}">
      <dgm:prSet/>
      <dgm:spPr/>
      <dgm:t>
        <a:bodyPr/>
        <a:lstStyle/>
        <a:p>
          <a:endParaRPr lang="en-US"/>
        </a:p>
      </dgm:t>
    </dgm:pt>
    <dgm:pt modelId="{092BAEF3-D9F2-476B-9A0B-6F14CC814529}" type="sibTrans" cxnId="{A22BDB9A-90BB-4DA2-8850-00D4F1D3B898}">
      <dgm:prSet/>
      <dgm:spPr/>
      <dgm:t>
        <a:bodyPr/>
        <a:lstStyle/>
        <a:p>
          <a:endParaRPr lang="en-US"/>
        </a:p>
      </dgm:t>
    </dgm:pt>
    <dgm:pt modelId="{5248D9DA-6444-46F6-8D28-C8BB2253AAD1}">
      <dgm:prSet phldrT="[Text]"/>
      <dgm:spPr/>
      <dgm:t>
        <a:bodyPr/>
        <a:lstStyle/>
        <a:p>
          <a:r>
            <a:rPr lang="en-US" dirty="0"/>
            <a:t>The IRB Chair verifies that the study requires a Full Board review</a:t>
          </a:r>
        </a:p>
      </dgm:t>
      <dgm:extLst>
        <a:ext uri="{E40237B7-FDA0-4F09-8148-C483321AD2D9}">
          <dgm14:cNvPr xmlns:dgm14="http://schemas.microsoft.com/office/drawing/2010/diagram" id="0" name="" title="Step 2 - task description"/>
        </a:ext>
      </dgm:extLst>
    </dgm:pt>
    <dgm:pt modelId="{A8533F77-F094-4EDB-BCC7-35E0D6A46B71}" type="parTrans" cxnId="{35AF286C-A401-4C08-B8A3-F38B03322BD8}">
      <dgm:prSet/>
      <dgm:spPr/>
      <dgm:t>
        <a:bodyPr/>
        <a:lstStyle/>
        <a:p>
          <a:endParaRPr lang="en-US"/>
        </a:p>
      </dgm:t>
    </dgm:pt>
    <dgm:pt modelId="{011B552E-515A-4C41-B810-0D2552861422}" type="sibTrans" cxnId="{35AF286C-A401-4C08-B8A3-F38B03322BD8}">
      <dgm:prSet/>
      <dgm:spPr/>
      <dgm:t>
        <a:bodyPr/>
        <a:lstStyle/>
        <a:p>
          <a:endParaRPr lang="en-US"/>
        </a:p>
      </dgm:t>
    </dgm:pt>
    <dgm:pt modelId="{50706FFE-8A00-485D-9FF7-8D310692C602}">
      <dgm:prSet phldrT="[Text]"/>
      <dgm:spPr/>
      <dgm:t>
        <a:bodyPr/>
        <a:lstStyle/>
        <a:p>
          <a:r>
            <a:rPr lang="en-US" dirty="0"/>
            <a:t>Step 3 </a:t>
          </a:r>
        </a:p>
      </dgm:t>
      <dgm:extLst>
        <a:ext uri="{E40237B7-FDA0-4F09-8148-C483321AD2D9}">
          <dgm14:cNvPr xmlns:dgm14="http://schemas.microsoft.com/office/drawing/2010/diagram" id="0" name="" title="Step 3 title"/>
        </a:ext>
      </dgm:extLst>
    </dgm:pt>
    <dgm:pt modelId="{EF44BD91-19A4-424B-BA32-4A5492B6E40B}" type="parTrans" cxnId="{7599CECE-5293-4C57-A979-D096C99254C7}">
      <dgm:prSet/>
      <dgm:spPr/>
      <dgm:t>
        <a:bodyPr/>
        <a:lstStyle/>
        <a:p>
          <a:endParaRPr lang="en-US"/>
        </a:p>
      </dgm:t>
    </dgm:pt>
    <dgm:pt modelId="{CD03DFF4-D962-46D6-AFFA-2A87FD08403E}" type="sibTrans" cxnId="{7599CECE-5293-4C57-A979-D096C99254C7}">
      <dgm:prSet/>
      <dgm:spPr/>
      <dgm:t>
        <a:bodyPr/>
        <a:lstStyle/>
        <a:p>
          <a:endParaRPr lang="en-US"/>
        </a:p>
      </dgm:t>
    </dgm:pt>
    <dgm:pt modelId="{3A9B5D84-CB00-4BC9-ADB2-5CF832F36763}">
      <dgm:prSet phldrT="[Text]"/>
      <dgm:spPr/>
      <dgm:t>
        <a:bodyPr/>
        <a:lstStyle/>
        <a:p>
          <a:r>
            <a:rPr lang="en-US" dirty="0"/>
            <a:t>The study is scheduled for review at the next IRB meeting</a:t>
          </a:r>
        </a:p>
      </dgm:t>
      <dgm:extLst>
        <a:ext uri="{E40237B7-FDA0-4F09-8148-C483321AD2D9}">
          <dgm14:cNvPr xmlns:dgm14="http://schemas.microsoft.com/office/drawing/2010/diagram" id="0" name="" title="Step 3 - task description"/>
        </a:ext>
      </dgm:extLst>
    </dgm:pt>
    <dgm:pt modelId="{BD57EC4A-052D-4824-8820-064BAC997A9B}" type="parTrans" cxnId="{11A0AF47-4BCA-470E-92BF-7B388FFB0DE8}">
      <dgm:prSet/>
      <dgm:spPr/>
      <dgm:t>
        <a:bodyPr/>
        <a:lstStyle/>
        <a:p>
          <a:endParaRPr lang="en-US"/>
        </a:p>
      </dgm:t>
    </dgm:pt>
    <dgm:pt modelId="{98E878CF-4A49-4E76-BD23-AE7C5290BAFD}" type="sibTrans" cxnId="{11A0AF47-4BCA-470E-92BF-7B388FFB0DE8}">
      <dgm:prSet/>
      <dgm:spPr/>
      <dgm:t>
        <a:bodyPr/>
        <a:lstStyle/>
        <a:p>
          <a:endParaRPr lang="en-US"/>
        </a:p>
      </dgm:t>
    </dgm:pt>
    <dgm:pt modelId="{8734DFB3-ADD8-4FD2-87D8-1981AA0ADD0B}" type="pres">
      <dgm:prSet presAssocID="{FBA29113-7A70-4E0E-B036-871C49B835F1}" presName="theList" presStyleCnt="0">
        <dgm:presLayoutVars>
          <dgm:dir/>
          <dgm:animLvl val="lvl"/>
          <dgm:resizeHandles val="exact"/>
        </dgm:presLayoutVars>
      </dgm:prSet>
      <dgm:spPr/>
    </dgm:pt>
    <dgm:pt modelId="{5C04AEFB-7132-4B28-A7D3-862245070A8D}" type="pres">
      <dgm:prSet presAssocID="{A6406C01-7E83-4650-8EF5-394419DCB348}" presName="compNode" presStyleCnt="0"/>
      <dgm:spPr/>
    </dgm:pt>
    <dgm:pt modelId="{358F74AC-FC7D-465B-BD12-B6CCC00F3D29}" type="pres">
      <dgm:prSet presAssocID="{A6406C01-7E83-4650-8EF5-394419DCB348}" presName="noGeometry" presStyleCnt="0"/>
      <dgm:spPr/>
    </dgm:pt>
    <dgm:pt modelId="{610B5FFC-C0C9-444C-9F7A-14D1B54F604D}" type="pres">
      <dgm:prSet presAssocID="{A6406C01-7E83-4650-8EF5-394419DCB348}" presName="childTextVisible" presStyleLbl="bgAccFollowNode1" presStyleIdx="0" presStyleCnt="3">
        <dgm:presLayoutVars>
          <dgm:bulletEnabled val="1"/>
        </dgm:presLayoutVars>
      </dgm:prSet>
      <dgm:spPr/>
    </dgm:pt>
    <dgm:pt modelId="{FB705FC1-639E-4064-8E9A-A79870DE5273}" type="pres">
      <dgm:prSet presAssocID="{A6406C01-7E83-4650-8EF5-394419DCB348}" presName="childTextHidden" presStyleLbl="bgAccFollowNode1" presStyleIdx="0" presStyleCnt="3"/>
      <dgm:spPr/>
    </dgm:pt>
    <dgm:pt modelId="{47DA5750-48DC-4E4F-815D-0B05DBC30DAB}" type="pres">
      <dgm:prSet presAssocID="{A6406C01-7E83-4650-8EF5-394419DCB348}" presName="parentText" presStyleLbl="node1" presStyleIdx="0" presStyleCnt="3">
        <dgm:presLayoutVars>
          <dgm:chMax val="1"/>
          <dgm:bulletEnabled val="1"/>
        </dgm:presLayoutVars>
      </dgm:prSet>
      <dgm:spPr/>
    </dgm:pt>
    <dgm:pt modelId="{6319C676-A7DE-4777-9BB4-3B6D30ED3F5C}" type="pres">
      <dgm:prSet presAssocID="{A6406C01-7E83-4650-8EF5-394419DCB348}" presName="aSpace" presStyleCnt="0"/>
      <dgm:spPr/>
    </dgm:pt>
    <dgm:pt modelId="{CA708D38-D093-4C16-A955-CF2CAC7F0A99}" type="pres">
      <dgm:prSet presAssocID="{5D952622-A79E-41E4-BBC2-6212DEFFA91C}" presName="compNode" presStyleCnt="0"/>
      <dgm:spPr/>
    </dgm:pt>
    <dgm:pt modelId="{6F3066E9-E96F-489D-8A4B-6D55FBE389F2}" type="pres">
      <dgm:prSet presAssocID="{5D952622-A79E-41E4-BBC2-6212DEFFA91C}" presName="noGeometry" presStyleCnt="0"/>
      <dgm:spPr/>
    </dgm:pt>
    <dgm:pt modelId="{00D2DC2C-7CA2-4A4B-B66D-3DDCAB7DC8E9}" type="pres">
      <dgm:prSet presAssocID="{5D952622-A79E-41E4-BBC2-6212DEFFA91C}" presName="childTextVisible" presStyleLbl="bgAccFollowNode1" presStyleIdx="1" presStyleCnt="3">
        <dgm:presLayoutVars>
          <dgm:bulletEnabled val="1"/>
        </dgm:presLayoutVars>
      </dgm:prSet>
      <dgm:spPr/>
    </dgm:pt>
    <dgm:pt modelId="{072FB640-0A28-40E8-9C0C-86BAF45C6EF0}" type="pres">
      <dgm:prSet presAssocID="{5D952622-A79E-41E4-BBC2-6212DEFFA91C}" presName="childTextHidden" presStyleLbl="bgAccFollowNode1" presStyleIdx="1" presStyleCnt="3"/>
      <dgm:spPr/>
    </dgm:pt>
    <dgm:pt modelId="{EE8733A1-7662-4D0A-B39E-2218596CC81C}" type="pres">
      <dgm:prSet presAssocID="{5D952622-A79E-41E4-BBC2-6212DEFFA91C}" presName="parentText" presStyleLbl="node1" presStyleIdx="1" presStyleCnt="3">
        <dgm:presLayoutVars>
          <dgm:chMax val="1"/>
          <dgm:bulletEnabled val="1"/>
        </dgm:presLayoutVars>
      </dgm:prSet>
      <dgm:spPr/>
    </dgm:pt>
    <dgm:pt modelId="{E0D7C734-E391-436F-996C-E60442F50A17}" type="pres">
      <dgm:prSet presAssocID="{5D952622-A79E-41E4-BBC2-6212DEFFA91C}" presName="aSpace" presStyleCnt="0"/>
      <dgm:spPr/>
    </dgm:pt>
    <dgm:pt modelId="{E8F3A685-8F9F-4BAC-8C8B-A1DE5AA41F3A}" type="pres">
      <dgm:prSet presAssocID="{50706FFE-8A00-485D-9FF7-8D310692C602}" presName="compNode" presStyleCnt="0"/>
      <dgm:spPr/>
    </dgm:pt>
    <dgm:pt modelId="{84BFA617-6CAF-4DA9-A086-82BCA61093BE}" type="pres">
      <dgm:prSet presAssocID="{50706FFE-8A00-485D-9FF7-8D310692C602}" presName="noGeometry" presStyleCnt="0"/>
      <dgm:spPr/>
    </dgm:pt>
    <dgm:pt modelId="{4BF699B1-BE15-42D1-9784-AA33CF29870E}" type="pres">
      <dgm:prSet presAssocID="{50706FFE-8A00-485D-9FF7-8D310692C602}" presName="childTextVisible" presStyleLbl="bgAccFollowNode1" presStyleIdx="2" presStyleCnt="3">
        <dgm:presLayoutVars>
          <dgm:bulletEnabled val="1"/>
        </dgm:presLayoutVars>
      </dgm:prSet>
      <dgm:spPr/>
    </dgm:pt>
    <dgm:pt modelId="{F0925EF4-86E2-4748-BA70-94AAF55AB064}" type="pres">
      <dgm:prSet presAssocID="{50706FFE-8A00-485D-9FF7-8D310692C602}" presName="childTextHidden" presStyleLbl="bgAccFollowNode1" presStyleIdx="2" presStyleCnt="3"/>
      <dgm:spPr/>
    </dgm:pt>
    <dgm:pt modelId="{78E9A4E4-18A9-4B73-8007-A63A71C71937}" type="pres">
      <dgm:prSet presAssocID="{50706FFE-8A00-485D-9FF7-8D310692C602}" presName="parentText" presStyleLbl="node1" presStyleIdx="2" presStyleCnt="3">
        <dgm:presLayoutVars>
          <dgm:chMax val="1"/>
          <dgm:bulletEnabled val="1"/>
        </dgm:presLayoutVars>
      </dgm:prSet>
      <dgm:spPr/>
    </dgm:pt>
  </dgm:ptLst>
  <dgm:cxnLst>
    <dgm:cxn modelId="{99E34304-5770-4691-A3EE-6A7C8B9ACD53}" type="presOf" srcId="{E4E9F0D0-FF23-4B59-9B97-973BCBE5DC65}" destId="{610B5FFC-C0C9-444C-9F7A-14D1B54F604D}" srcOrd="0" destOrd="0" presId="urn:microsoft.com/office/officeart/2005/8/layout/hProcess6"/>
    <dgm:cxn modelId="{81ACEA16-295B-4802-A889-1DC375F525AB}" type="presOf" srcId="{A6406C01-7E83-4650-8EF5-394419DCB348}" destId="{47DA5750-48DC-4E4F-815D-0B05DBC30DAB}" srcOrd="0" destOrd="0" presId="urn:microsoft.com/office/officeart/2005/8/layout/hProcess6"/>
    <dgm:cxn modelId="{130B0544-2388-4104-A721-8D29E7C77420}" type="presOf" srcId="{5D952622-A79E-41E4-BBC2-6212DEFFA91C}" destId="{EE8733A1-7662-4D0A-B39E-2218596CC81C}" srcOrd="0" destOrd="0" presId="urn:microsoft.com/office/officeart/2005/8/layout/hProcess6"/>
    <dgm:cxn modelId="{31498E67-CEA0-4571-B7AB-26A2113144F6}" type="presOf" srcId="{FBA29113-7A70-4E0E-B036-871C49B835F1}" destId="{8734DFB3-ADD8-4FD2-87D8-1981AA0ADD0B}" srcOrd="0" destOrd="0" presId="urn:microsoft.com/office/officeart/2005/8/layout/hProcess6"/>
    <dgm:cxn modelId="{11A0AF47-4BCA-470E-92BF-7B388FFB0DE8}" srcId="{50706FFE-8A00-485D-9FF7-8D310692C602}" destId="{3A9B5D84-CB00-4BC9-ADB2-5CF832F36763}" srcOrd="0" destOrd="0" parTransId="{BD57EC4A-052D-4824-8820-064BAC997A9B}" sibTransId="{98E878CF-4A49-4E76-BD23-AE7C5290BAFD}"/>
    <dgm:cxn modelId="{019AA969-1A2B-48C0-B7C9-005E817BC2CB}" type="presOf" srcId="{E4E9F0D0-FF23-4B59-9B97-973BCBE5DC65}" destId="{FB705FC1-639E-4064-8E9A-A79870DE5273}" srcOrd="1" destOrd="0" presId="urn:microsoft.com/office/officeart/2005/8/layout/hProcess6"/>
    <dgm:cxn modelId="{35AF286C-A401-4C08-B8A3-F38B03322BD8}" srcId="{5D952622-A79E-41E4-BBC2-6212DEFFA91C}" destId="{5248D9DA-6444-46F6-8D28-C8BB2253AAD1}" srcOrd="0" destOrd="0" parTransId="{A8533F77-F094-4EDB-BCC7-35E0D6A46B71}" sibTransId="{011B552E-515A-4C41-B810-0D2552861422}"/>
    <dgm:cxn modelId="{F36BB86E-E9BB-4DBF-9DFE-F8050046ED1F}" type="presOf" srcId="{3A9B5D84-CB00-4BC9-ADB2-5CF832F36763}" destId="{4BF699B1-BE15-42D1-9784-AA33CF29870E}" srcOrd="0" destOrd="0" presId="urn:microsoft.com/office/officeart/2005/8/layout/hProcess6"/>
    <dgm:cxn modelId="{BA539253-48E3-447C-8770-C31D10399C4A}" type="presOf" srcId="{50706FFE-8A00-485D-9FF7-8D310692C602}" destId="{78E9A4E4-18A9-4B73-8007-A63A71C71937}" srcOrd="0" destOrd="0" presId="urn:microsoft.com/office/officeart/2005/8/layout/hProcess6"/>
    <dgm:cxn modelId="{D2E26D7D-A939-4166-987B-3E9E5A080266}" type="presOf" srcId="{3A9B5D84-CB00-4BC9-ADB2-5CF832F36763}" destId="{F0925EF4-86E2-4748-BA70-94AAF55AB064}" srcOrd="1" destOrd="0" presId="urn:microsoft.com/office/officeart/2005/8/layout/hProcess6"/>
    <dgm:cxn modelId="{4D956F8D-5727-488A-93AF-F33602655A44}" srcId="{FBA29113-7A70-4E0E-B036-871C49B835F1}" destId="{A6406C01-7E83-4650-8EF5-394419DCB348}" srcOrd="0" destOrd="0" parTransId="{2586B3BB-DA8B-42DF-AC9A-77CE21607FD0}" sibTransId="{7C5B61F0-A4F6-4FCA-B552-36151F31051E}"/>
    <dgm:cxn modelId="{37A3A996-9723-4BDB-8959-9D9B7799BD9A}" srcId="{A6406C01-7E83-4650-8EF5-394419DCB348}" destId="{E4E9F0D0-FF23-4B59-9B97-973BCBE5DC65}" srcOrd="0" destOrd="0" parTransId="{E9237435-F938-45D4-8BF4-6D5D4DFF850F}" sibTransId="{D32B195A-7CAD-474B-B79C-BE4BB171E742}"/>
    <dgm:cxn modelId="{E23D729A-C2FC-40CD-8A08-F5EBB66CF80B}" type="presOf" srcId="{5248D9DA-6444-46F6-8D28-C8BB2253AAD1}" destId="{072FB640-0A28-40E8-9C0C-86BAF45C6EF0}" srcOrd="1" destOrd="0" presId="urn:microsoft.com/office/officeart/2005/8/layout/hProcess6"/>
    <dgm:cxn modelId="{A22BDB9A-90BB-4DA2-8850-00D4F1D3B898}" srcId="{FBA29113-7A70-4E0E-B036-871C49B835F1}" destId="{5D952622-A79E-41E4-BBC2-6212DEFFA91C}" srcOrd="1" destOrd="0" parTransId="{10627A68-BE4B-4A4A-9EC9-4CFEF1E4DF39}" sibTransId="{092BAEF3-D9F2-476B-9A0B-6F14CC814529}"/>
    <dgm:cxn modelId="{AE4FA1B2-1FFD-4999-BFB4-0E2A9E4BEBBB}" type="presOf" srcId="{5248D9DA-6444-46F6-8D28-C8BB2253AAD1}" destId="{00D2DC2C-7CA2-4A4B-B66D-3DDCAB7DC8E9}" srcOrd="0" destOrd="0" presId="urn:microsoft.com/office/officeart/2005/8/layout/hProcess6"/>
    <dgm:cxn modelId="{7599CECE-5293-4C57-A979-D096C99254C7}" srcId="{FBA29113-7A70-4E0E-B036-871C49B835F1}" destId="{50706FFE-8A00-485D-9FF7-8D310692C602}" srcOrd="2" destOrd="0" parTransId="{EF44BD91-19A4-424B-BA32-4A5492B6E40B}" sibTransId="{CD03DFF4-D962-46D6-AFFA-2A87FD08403E}"/>
    <dgm:cxn modelId="{FF0D50D3-9477-4407-8F44-B60B9728DED7}" type="presParOf" srcId="{8734DFB3-ADD8-4FD2-87D8-1981AA0ADD0B}" destId="{5C04AEFB-7132-4B28-A7D3-862245070A8D}" srcOrd="0" destOrd="0" presId="urn:microsoft.com/office/officeart/2005/8/layout/hProcess6"/>
    <dgm:cxn modelId="{126CE751-65CF-4E60-902C-2D0B01478834}" type="presParOf" srcId="{5C04AEFB-7132-4B28-A7D3-862245070A8D}" destId="{358F74AC-FC7D-465B-BD12-B6CCC00F3D29}" srcOrd="0" destOrd="0" presId="urn:microsoft.com/office/officeart/2005/8/layout/hProcess6"/>
    <dgm:cxn modelId="{C6915109-771C-43AE-A4C7-A411D8E5978F}" type="presParOf" srcId="{5C04AEFB-7132-4B28-A7D3-862245070A8D}" destId="{610B5FFC-C0C9-444C-9F7A-14D1B54F604D}" srcOrd="1" destOrd="0" presId="urn:microsoft.com/office/officeart/2005/8/layout/hProcess6"/>
    <dgm:cxn modelId="{954FE73F-9595-47D0-9AB9-6EB7EDC39F8E}" type="presParOf" srcId="{5C04AEFB-7132-4B28-A7D3-862245070A8D}" destId="{FB705FC1-639E-4064-8E9A-A79870DE5273}" srcOrd="2" destOrd="0" presId="urn:microsoft.com/office/officeart/2005/8/layout/hProcess6"/>
    <dgm:cxn modelId="{362B7B1C-776A-481A-B10E-B2136C044DB5}" type="presParOf" srcId="{5C04AEFB-7132-4B28-A7D3-862245070A8D}" destId="{47DA5750-48DC-4E4F-815D-0B05DBC30DAB}" srcOrd="3" destOrd="0" presId="urn:microsoft.com/office/officeart/2005/8/layout/hProcess6"/>
    <dgm:cxn modelId="{AB361918-49A4-4458-A6B4-A38162139DB4}" type="presParOf" srcId="{8734DFB3-ADD8-4FD2-87D8-1981AA0ADD0B}" destId="{6319C676-A7DE-4777-9BB4-3B6D30ED3F5C}" srcOrd="1" destOrd="0" presId="urn:microsoft.com/office/officeart/2005/8/layout/hProcess6"/>
    <dgm:cxn modelId="{3E32ED31-FAFA-41FB-A502-0C9269827B55}" type="presParOf" srcId="{8734DFB3-ADD8-4FD2-87D8-1981AA0ADD0B}" destId="{CA708D38-D093-4C16-A955-CF2CAC7F0A99}" srcOrd="2" destOrd="0" presId="urn:microsoft.com/office/officeart/2005/8/layout/hProcess6"/>
    <dgm:cxn modelId="{38B5F8BF-C6A8-4D51-8681-B847070CD1C0}" type="presParOf" srcId="{CA708D38-D093-4C16-A955-CF2CAC7F0A99}" destId="{6F3066E9-E96F-489D-8A4B-6D55FBE389F2}" srcOrd="0" destOrd="0" presId="urn:microsoft.com/office/officeart/2005/8/layout/hProcess6"/>
    <dgm:cxn modelId="{B873A9F4-217E-473A-8D65-14527890AC34}" type="presParOf" srcId="{CA708D38-D093-4C16-A955-CF2CAC7F0A99}" destId="{00D2DC2C-7CA2-4A4B-B66D-3DDCAB7DC8E9}" srcOrd="1" destOrd="0" presId="urn:microsoft.com/office/officeart/2005/8/layout/hProcess6"/>
    <dgm:cxn modelId="{F573A08D-1388-4362-9D10-155655876363}" type="presParOf" srcId="{CA708D38-D093-4C16-A955-CF2CAC7F0A99}" destId="{072FB640-0A28-40E8-9C0C-86BAF45C6EF0}" srcOrd="2" destOrd="0" presId="urn:microsoft.com/office/officeart/2005/8/layout/hProcess6"/>
    <dgm:cxn modelId="{7ADF5CCF-F26A-45B5-9692-98B07AFD46A1}" type="presParOf" srcId="{CA708D38-D093-4C16-A955-CF2CAC7F0A99}" destId="{EE8733A1-7662-4D0A-B39E-2218596CC81C}" srcOrd="3" destOrd="0" presId="urn:microsoft.com/office/officeart/2005/8/layout/hProcess6"/>
    <dgm:cxn modelId="{985C18C8-95A3-4479-821C-610A2BAFFFF3}" type="presParOf" srcId="{8734DFB3-ADD8-4FD2-87D8-1981AA0ADD0B}" destId="{E0D7C734-E391-436F-996C-E60442F50A17}" srcOrd="3" destOrd="0" presId="urn:microsoft.com/office/officeart/2005/8/layout/hProcess6"/>
    <dgm:cxn modelId="{951CD7FA-A9B4-463F-BD0D-452C521FF523}" type="presParOf" srcId="{8734DFB3-ADD8-4FD2-87D8-1981AA0ADD0B}" destId="{E8F3A685-8F9F-4BAC-8C8B-A1DE5AA41F3A}" srcOrd="4" destOrd="0" presId="urn:microsoft.com/office/officeart/2005/8/layout/hProcess6"/>
    <dgm:cxn modelId="{E08D8862-B273-4AA6-9A90-754366CE4945}" type="presParOf" srcId="{E8F3A685-8F9F-4BAC-8C8B-A1DE5AA41F3A}" destId="{84BFA617-6CAF-4DA9-A086-82BCA61093BE}" srcOrd="0" destOrd="0" presId="urn:microsoft.com/office/officeart/2005/8/layout/hProcess6"/>
    <dgm:cxn modelId="{69392B4C-2A7B-41A4-A48C-35E312A6434A}" type="presParOf" srcId="{E8F3A685-8F9F-4BAC-8C8B-A1DE5AA41F3A}" destId="{4BF699B1-BE15-42D1-9784-AA33CF29870E}" srcOrd="1" destOrd="0" presId="urn:microsoft.com/office/officeart/2005/8/layout/hProcess6"/>
    <dgm:cxn modelId="{29F5DEAB-A9C8-47F8-A089-1585C323795A}" type="presParOf" srcId="{E8F3A685-8F9F-4BAC-8C8B-A1DE5AA41F3A}" destId="{F0925EF4-86E2-4748-BA70-94AAF55AB064}" srcOrd="2" destOrd="0" presId="urn:microsoft.com/office/officeart/2005/8/layout/hProcess6"/>
    <dgm:cxn modelId="{E9A57A1B-DDAF-4905-B46C-246DB5E9FB2A}" type="presParOf" srcId="{E8F3A685-8F9F-4BAC-8C8B-A1DE5AA41F3A}" destId="{78E9A4E4-18A9-4B73-8007-A63A71C71937}"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A29113-7A70-4E0E-B036-871C49B835F1}" type="doc">
      <dgm:prSet loTypeId="urn:microsoft.com/office/officeart/2005/8/layout/hProcess6" loCatId="process" qsTypeId="urn:microsoft.com/office/officeart/2005/8/quickstyle/simple1" qsCatId="simple" csTypeId="urn:microsoft.com/office/officeart/2005/8/colors/accent1_1" csCatId="accent1" phldr="1"/>
      <dgm:spPr/>
      <dgm:t>
        <a:bodyPr/>
        <a:lstStyle/>
        <a:p>
          <a:endParaRPr lang="en-US"/>
        </a:p>
      </dgm:t>
    </dgm:pt>
    <dgm:pt modelId="{A6406C01-7E83-4650-8EF5-394419DCB348}">
      <dgm:prSet phldrT="[Text]"/>
      <dgm:spPr/>
      <dgm:t>
        <a:bodyPr/>
        <a:lstStyle/>
        <a:p>
          <a:r>
            <a:rPr lang="en-US" dirty="0"/>
            <a:t>Step 1</a:t>
          </a:r>
        </a:p>
      </dgm:t>
      <dgm:extLst>
        <a:ext uri="{E40237B7-FDA0-4F09-8148-C483321AD2D9}">
          <dgm14:cNvPr xmlns:dgm14="http://schemas.microsoft.com/office/drawing/2010/diagram" id="0" name="" title="Step 1 title"/>
        </a:ext>
      </dgm:extLst>
    </dgm:pt>
    <dgm:pt modelId="{2586B3BB-DA8B-42DF-AC9A-77CE21607FD0}" type="parTrans" cxnId="{4D956F8D-5727-488A-93AF-F33602655A44}">
      <dgm:prSet/>
      <dgm:spPr/>
      <dgm:t>
        <a:bodyPr/>
        <a:lstStyle/>
        <a:p>
          <a:endParaRPr lang="en-US"/>
        </a:p>
      </dgm:t>
    </dgm:pt>
    <dgm:pt modelId="{7C5B61F0-A4F6-4FCA-B552-36151F31051E}" type="sibTrans" cxnId="{4D956F8D-5727-488A-93AF-F33602655A44}">
      <dgm:prSet/>
      <dgm:spPr/>
      <dgm:t>
        <a:bodyPr/>
        <a:lstStyle/>
        <a:p>
          <a:endParaRPr lang="en-US"/>
        </a:p>
      </dgm:t>
    </dgm:pt>
    <dgm:pt modelId="{E4E9F0D0-FF23-4B59-9B97-973BCBE5DC65}">
      <dgm:prSet phldrT="[Text]"/>
      <dgm:spPr/>
      <dgm:t>
        <a:bodyPr/>
        <a:lstStyle/>
        <a:p>
          <a:r>
            <a:rPr lang="en-US" dirty="0"/>
            <a:t>You justify on your Protocol that your study meets criteria for Expedited or Exempt status. </a:t>
          </a:r>
        </a:p>
        <a:p>
          <a:r>
            <a:rPr lang="en-US" dirty="0"/>
            <a:t>The IRB contact person assigns your package to an IRB member for reviewer</a:t>
          </a:r>
        </a:p>
      </dgm:t>
      <dgm:extLst>
        <a:ext uri="{E40237B7-FDA0-4F09-8148-C483321AD2D9}">
          <dgm14:cNvPr xmlns:dgm14="http://schemas.microsoft.com/office/drawing/2010/diagram" id="0" name="" title="Step 1 - task description"/>
        </a:ext>
      </dgm:extLst>
    </dgm:pt>
    <dgm:pt modelId="{E9237435-F938-45D4-8BF4-6D5D4DFF850F}" type="parTrans" cxnId="{37A3A996-9723-4BDB-8959-9D9B7799BD9A}">
      <dgm:prSet/>
      <dgm:spPr/>
      <dgm:t>
        <a:bodyPr/>
        <a:lstStyle/>
        <a:p>
          <a:endParaRPr lang="en-US"/>
        </a:p>
      </dgm:t>
    </dgm:pt>
    <dgm:pt modelId="{D32B195A-7CAD-474B-B79C-BE4BB171E742}" type="sibTrans" cxnId="{37A3A996-9723-4BDB-8959-9D9B7799BD9A}">
      <dgm:prSet/>
      <dgm:spPr/>
      <dgm:t>
        <a:bodyPr/>
        <a:lstStyle/>
        <a:p>
          <a:endParaRPr lang="en-US"/>
        </a:p>
      </dgm:t>
    </dgm:pt>
    <dgm:pt modelId="{5D952622-A79E-41E4-BBC2-6212DEFFA91C}">
      <dgm:prSet phldrT="[Text]"/>
      <dgm:spPr/>
      <dgm:t>
        <a:bodyPr/>
        <a:lstStyle/>
        <a:p>
          <a:r>
            <a:rPr lang="en-US" dirty="0"/>
            <a:t>Step 2</a:t>
          </a:r>
        </a:p>
      </dgm:t>
      <dgm:extLst>
        <a:ext uri="{E40237B7-FDA0-4F09-8148-C483321AD2D9}">
          <dgm14:cNvPr xmlns:dgm14="http://schemas.microsoft.com/office/drawing/2010/diagram" id="0" name="" title="Step 2 title"/>
        </a:ext>
      </dgm:extLst>
    </dgm:pt>
    <dgm:pt modelId="{10627A68-BE4B-4A4A-9EC9-4CFEF1E4DF39}" type="parTrans" cxnId="{A22BDB9A-90BB-4DA2-8850-00D4F1D3B898}">
      <dgm:prSet/>
      <dgm:spPr/>
      <dgm:t>
        <a:bodyPr/>
        <a:lstStyle/>
        <a:p>
          <a:endParaRPr lang="en-US"/>
        </a:p>
      </dgm:t>
    </dgm:pt>
    <dgm:pt modelId="{092BAEF3-D9F2-476B-9A0B-6F14CC814529}" type="sibTrans" cxnId="{A22BDB9A-90BB-4DA2-8850-00D4F1D3B898}">
      <dgm:prSet/>
      <dgm:spPr/>
      <dgm:t>
        <a:bodyPr/>
        <a:lstStyle/>
        <a:p>
          <a:endParaRPr lang="en-US"/>
        </a:p>
      </dgm:t>
    </dgm:pt>
    <dgm:pt modelId="{5248D9DA-6444-46F6-8D28-C8BB2253AAD1}">
      <dgm:prSet phldrT="[Text]"/>
      <dgm:spPr/>
      <dgm:t>
        <a:bodyPr/>
        <a:lstStyle/>
        <a:p>
          <a:r>
            <a:rPr lang="en-US" dirty="0"/>
            <a:t>The IRB member reviews the study within 1 week and notifies the IRB Chair of the review outcome</a:t>
          </a:r>
        </a:p>
      </dgm:t>
      <dgm:extLst>
        <a:ext uri="{E40237B7-FDA0-4F09-8148-C483321AD2D9}">
          <dgm14:cNvPr xmlns:dgm14="http://schemas.microsoft.com/office/drawing/2010/diagram" id="0" name="" title="Step 2 - task description"/>
        </a:ext>
      </dgm:extLst>
    </dgm:pt>
    <dgm:pt modelId="{A8533F77-F094-4EDB-BCC7-35E0D6A46B71}" type="parTrans" cxnId="{35AF286C-A401-4C08-B8A3-F38B03322BD8}">
      <dgm:prSet/>
      <dgm:spPr/>
      <dgm:t>
        <a:bodyPr/>
        <a:lstStyle/>
        <a:p>
          <a:endParaRPr lang="en-US"/>
        </a:p>
      </dgm:t>
    </dgm:pt>
    <dgm:pt modelId="{011B552E-515A-4C41-B810-0D2552861422}" type="sibTrans" cxnId="{35AF286C-A401-4C08-B8A3-F38B03322BD8}">
      <dgm:prSet/>
      <dgm:spPr/>
      <dgm:t>
        <a:bodyPr/>
        <a:lstStyle/>
        <a:p>
          <a:endParaRPr lang="en-US"/>
        </a:p>
      </dgm:t>
    </dgm:pt>
    <dgm:pt modelId="{50706FFE-8A00-485D-9FF7-8D310692C602}">
      <dgm:prSet phldrT="[Text]"/>
      <dgm:spPr/>
      <dgm:t>
        <a:bodyPr/>
        <a:lstStyle/>
        <a:p>
          <a:r>
            <a:rPr lang="en-US" dirty="0"/>
            <a:t>Step 3 </a:t>
          </a:r>
        </a:p>
      </dgm:t>
      <dgm:extLst>
        <a:ext uri="{E40237B7-FDA0-4F09-8148-C483321AD2D9}">
          <dgm14:cNvPr xmlns:dgm14="http://schemas.microsoft.com/office/drawing/2010/diagram" id="0" name="" title="Step 3 title"/>
        </a:ext>
      </dgm:extLst>
    </dgm:pt>
    <dgm:pt modelId="{EF44BD91-19A4-424B-BA32-4A5492B6E40B}" type="parTrans" cxnId="{7599CECE-5293-4C57-A979-D096C99254C7}">
      <dgm:prSet/>
      <dgm:spPr/>
      <dgm:t>
        <a:bodyPr/>
        <a:lstStyle/>
        <a:p>
          <a:endParaRPr lang="en-US"/>
        </a:p>
      </dgm:t>
    </dgm:pt>
    <dgm:pt modelId="{CD03DFF4-D962-46D6-AFFA-2A87FD08403E}" type="sibTrans" cxnId="{7599CECE-5293-4C57-A979-D096C99254C7}">
      <dgm:prSet/>
      <dgm:spPr/>
      <dgm:t>
        <a:bodyPr/>
        <a:lstStyle/>
        <a:p>
          <a:endParaRPr lang="en-US"/>
        </a:p>
      </dgm:t>
    </dgm:pt>
    <dgm:pt modelId="{3A9B5D84-CB00-4BC9-ADB2-5CF832F36763}">
      <dgm:prSet phldrT="[Text]"/>
      <dgm:spPr/>
      <dgm:t>
        <a:bodyPr/>
        <a:lstStyle/>
        <a:p>
          <a:r>
            <a:rPr lang="en-US" dirty="0"/>
            <a:t>The IRB Chair writes a letter to you reporting the review outcome (Approval,  Required Revisions, or Rejection)</a:t>
          </a:r>
        </a:p>
      </dgm:t>
      <dgm:extLst>
        <a:ext uri="{E40237B7-FDA0-4F09-8148-C483321AD2D9}">
          <dgm14:cNvPr xmlns:dgm14="http://schemas.microsoft.com/office/drawing/2010/diagram" id="0" name="" title="Step 3 - task description"/>
        </a:ext>
      </dgm:extLst>
    </dgm:pt>
    <dgm:pt modelId="{BD57EC4A-052D-4824-8820-064BAC997A9B}" type="parTrans" cxnId="{11A0AF47-4BCA-470E-92BF-7B388FFB0DE8}">
      <dgm:prSet/>
      <dgm:spPr/>
      <dgm:t>
        <a:bodyPr/>
        <a:lstStyle/>
        <a:p>
          <a:endParaRPr lang="en-US"/>
        </a:p>
      </dgm:t>
    </dgm:pt>
    <dgm:pt modelId="{98E878CF-4A49-4E76-BD23-AE7C5290BAFD}" type="sibTrans" cxnId="{11A0AF47-4BCA-470E-92BF-7B388FFB0DE8}">
      <dgm:prSet/>
      <dgm:spPr/>
      <dgm:t>
        <a:bodyPr/>
        <a:lstStyle/>
        <a:p>
          <a:endParaRPr lang="en-US"/>
        </a:p>
      </dgm:t>
    </dgm:pt>
    <dgm:pt modelId="{8734DFB3-ADD8-4FD2-87D8-1981AA0ADD0B}" type="pres">
      <dgm:prSet presAssocID="{FBA29113-7A70-4E0E-B036-871C49B835F1}" presName="theList" presStyleCnt="0">
        <dgm:presLayoutVars>
          <dgm:dir/>
          <dgm:animLvl val="lvl"/>
          <dgm:resizeHandles val="exact"/>
        </dgm:presLayoutVars>
      </dgm:prSet>
      <dgm:spPr/>
    </dgm:pt>
    <dgm:pt modelId="{5C04AEFB-7132-4B28-A7D3-862245070A8D}" type="pres">
      <dgm:prSet presAssocID="{A6406C01-7E83-4650-8EF5-394419DCB348}" presName="compNode" presStyleCnt="0"/>
      <dgm:spPr/>
    </dgm:pt>
    <dgm:pt modelId="{358F74AC-FC7D-465B-BD12-B6CCC00F3D29}" type="pres">
      <dgm:prSet presAssocID="{A6406C01-7E83-4650-8EF5-394419DCB348}" presName="noGeometry" presStyleCnt="0"/>
      <dgm:spPr/>
    </dgm:pt>
    <dgm:pt modelId="{610B5FFC-C0C9-444C-9F7A-14D1B54F604D}" type="pres">
      <dgm:prSet presAssocID="{A6406C01-7E83-4650-8EF5-394419DCB348}" presName="childTextVisible" presStyleLbl="bgAccFollowNode1" presStyleIdx="0" presStyleCnt="3">
        <dgm:presLayoutVars>
          <dgm:bulletEnabled val="1"/>
        </dgm:presLayoutVars>
      </dgm:prSet>
      <dgm:spPr/>
    </dgm:pt>
    <dgm:pt modelId="{FB705FC1-639E-4064-8E9A-A79870DE5273}" type="pres">
      <dgm:prSet presAssocID="{A6406C01-7E83-4650-8EF5-394419DCB348}" presName="childTextHidden" presStyleLbl="bgAccFollowNode1" presStyleIdx="0" presStyleCnt="3"/>
      <dgm:spPr/>
    </dgm:pt>
    <dgm:pt modelId="{47DA5750-48DC-4E4F-815D-0B05DBC30DAB}" type="pres">
      <dgm:prSet presAssocID="{A6406C01-7E83-4650-8EF5-394419DCB348}" presName="parentText" presStyleLbl="node1" presStyleIdx="0" presStyleCnt="3">
        <dgm:presLayoutVars>
          <dgm:chMax val="1"/>
          <dgm:bulletEnabled val="1"/>
        </dgm:presLayoutVars>
      </dgm:prSet>
      <dgm:spPr/>
    </dgm:pt>
    <dgm:pt modelId="{6319C676-A7DE-4777-9BB4-3B6D30ED3F5C}" type="pres">
      <dgm:prSet presAssocID="{A6406C01-7E83-4650-8EF5-394419DCB348}" presName="aSpace" presStyleCnt="0"/>
      <dgm:spPr/>
    </dgm:pt>
    <dgm:pt modelId="{CA708D38-D093-4C16-A955-CF2CAC7F0A99}" type="pres">
      <dgm:prSet presAssocID="{5D952622-A79E-41E4-BBC2-6212DEFFA91C}" presName="compNode" presStyleCnt="0"/>
      <dgm:spPr/>
    </dgm:pt>
    <dgm:pt modelId="{6F3066E9-E96F-489D-8A4B-6D55FBE389F2}" type="pres">
      <dgm:prSet presAssocID="{5D952622-A79E-41E4-BBC2-6212DEFFA91C}" presName="noGeometry" presStyleCnt="0"/>
      <dgm:spPr/>
    </dgm:pt>
    <dgm:pt modelId="{00D2DC2C-7CA2-4A4B-B66D-3DDCAB7DC8E9}" type="pres">
      <dgm:prSet presAssocID="{5D952622-A79E-41E4-BBC2-6212DEFFA91C}" presName="childTextVisible" presStyleLbl="bgAccFollowNode1" presStyleIdx="1" presStyleCnt="3">
        <dgm:presLayoutVars>
          <dgm:bulletEnabled val="1"/>
        </dgm:presLayoutVars>
      </dgm:prSet>
      <dgm:spPr/>
    </dgm:pt>
    <dgm:pt modelId="{072FB640-0A28-40E8-9C0C-86BAF45C6EF0}" type="pres">
      <dgm:prSet presAssocID="{5D952622-A79E-41E4-BBC2-6212DEFFA91C}" presName="childTextHidden" presStyleLbl="bgAccFollowNode1" presStyleIdx="1" presStyleCnt="3"/>
      <dgm:spPr/>
    </dgm:pt>
    <dgm:pt modelId="{EE8733A1-7662-4D0A-B39E-2218596CC81C}" type="pres">
      <dgm:prSet presAssocID="{5D952622-A79E-41E4-BBC2-6212DEFFA91C}" presName="parentText" presStyleLbl="node1" presStyleIdx="1" presStyleCnt="3">
        <dgm:presLayoutVars>
          <dgm:chMax val="1"/>
          <dgm:bulletEnabled val="1"/>
        </dgm:presLayoutVars>
      </dgm:prSet>
      <dgm:spPr/>
    </dgm:pt>
    <dgm:pt modelId="{E0D7C734-E391-436F-996C-E60442F50A17}" type="pres">
      <dgm:prSet presAssocID="{5D952622-A79E-41E4-BBC2-6212DEFFA91C}" presName="aSpace" presStyleCnt="0"/>
      <dgm:spPr/>
    </dgm:pt>
    <dgm:pt modelId="{E8F3A685-8F9F-4BAC-8C8B-A1DE5AA41F3A}" type="pres">
      <dgm:prSet presAssocID="{50706FFE-8A00-485D-9FF7-8D310692C602}" presName="compNode" presStyleCnt="0"/>
      <dgm:spPr/>
    </dgm:pt>
    <dgm:pt modelId="{84BFA617-6CAF-4DA9-A086-82BCA61093BE}" type="pres">
      <dgm:prSet presAssocID="{50706FFE-8A00-485D-9FF7-8D310692C602}" presName="noGeometry" presStyleCnt="0"/>
      <dgm:spPr/>
    </dgm:pt>
    <dgm:pt modelId="{4BF699B1-BE15-42D1-9784-AA33CF29870E}" type="pres">
      <dgm:prSet presAssocID="{50706FFE-8A00-485D-9FF7-8D310692C602}" presName="childTextVisible" presStyleLbl="bgAccFollowNode1" presStyleIdx="2" presStyleCnt="3">
        <dgm:presLayoutVars>
          <dgm:bulletEnabled val="1"/>
        </dgm:presLayoutVars>
      </dgm:prSet>
      <dgm:spPr/>
    </dgm:pt>
    <dgm:pt modelId="{F0925EF4-86E2-4748-BA70-94AAF55AB064}" type="pres">
      <dgm:prSet presAssocID="{50706FFE-8A00-485D-9FF7-8D310692C602}" presName="childTextHidden" presStyleLbl="bgAccFollowNode1" presStyleIdx="2" presStyleCnt="3"/>
      <dgm:spPr/>
    </dgm:pt>
    <dgm:pt modelId="{78E9A4E4-18A9-4B73-8007-A63A71C71937}" type="pres">
      <dgm:prSet presAssocID="{50706FFE-8A00-485D-9FF7-8D310692C602}" presName="parentText" presStyleLbl="node1" presStyleIdx="2" presStyleCnt="3">
        <dgm:presLayoutVars>
          <dgm:chMax val="1"/>
          <dgm:bulletEnabled val="1"/>
        </dgm:presLayoutVars>
      </dgm:prSet>
      <dgm:spPr/>
    </dgm:pt>
  </dgm:ptLst>
  <dgm:cxnLst>
    <dgm:cxn modelId="{99E34304-5770-4691-A3EE-6A7C8B9ACD53}" type="presOf" srcId="{E4E9F0D0-FF23-4B59-9B97-973BCBE5DC65}" destId="{610B5FFC-C0C9-444C-9F7A-14D1B54F604D}" srcOrd="0" destOrd="0" presId="urn:microsoft.com/office/officeart/2005/8/layout/hProcess6"/>
    <dgm:cxn modelId="{81ACEA16-295B-4802-A889-1DC375F525AB}" type="presOf" srcId="{A6406C01-7E83-4650-8EF5-394419DCB348}" destId="{47DA5750-48DC-4E4F-815D-0B05DBC30DAB}" srcOrd="0" destOrd="0" presId="urn:microsoft.com/office/officeart/2005/8/layout/hProcess6"/>
    <dgm:cxn modelId="{130B0544-2388-4104-A721-8D29E7C77420}" type="presOf" srcId="{5D952622-A79E-41E4-BBC2-6212DEFFA91C}" destId="{EE8733A1-7662-4D0A-B39E-2218596CC81C}" srcOrd="0" destOrd="0" presId="urn:microsoft.com/office/officeart/2005/8/layout/hProcess6"/>
    <dgm:cxn modelId="{31498E67-CEA0-4571-B7AB-26A2113144F6}" type="presOf" srcId="{FBA29113-7A70-4E0E-B036-871C49B835F1}" destId="{8734DFB3-ADD8-4FD2-87D8-1981AA0ADD0B}" srcOrd="0" destOrd="0" presId="urn:microsoft.com/office/officeart/2005/8/layout/hProcess6"/>
    <dgm:cxn modelId="{11A0AF47-4BCA-470E-92BF-7B388FFB0DE8}" srcId="{50706FFE-8A00-485D-9FF7-8D310692C602}" destId="{3A9B5D84-CB00-4BC9-ADB2-5CF832F36763}" srcOrd="0" destOrd="0" parTransId="{BD57EC4A-052D-4824-8820-064BAC997A9B}" sibTransId="{98E878CF-4A49-4E76-BD23-AE7C5290BAFD}"/>
    <dgm:cxn modelId="{019AA969-1A2B-48C0-B7C9-005E817BC2CB}" type="presOf" srcId="{E4E9F0D0-FF23-4B59-9B97-973BCBE5DC65}" destId="{FB705FC1-639E-4064-8E9A-A79870DE5273}" srcOrd="1" destOrd="0" presId="urn:microsoft.com/office/officeart/2005/8/layout/hProcess6"/>
    <dgm:cxn modelId="{35AF286C-A401-4C08-B8A3-F38B03322BD8}" srcId="{5D952622-A79E-41E4-BBC2-6212DEFFA91C}" destId="{5248D9DA-6444-46F6-8D28-C8BB2253AAD1}" srcOrd="0" destOrd="0" parTransId="{A8533F77-F094-4EDB-BCC7-35E0D6A46B71}" sibTransId="{011B552E-515A-4C41-B810-0D2552861422}"/>
    <dgm:cxn modelId="{F36BB86E-E9BB-4DBF-9DFE-F8050046ED1F}" type="presOf" srcId="{3A9B5D84-CB00-4BC9-ADB2-5CF832F36763}" destId="{4BF699B1-BE15-42D1-9784-AA33CF29870E}" srcOrd="0" destOrd="0" presId="urn:microsoft.com/office/officeart/2005/8/layout/hProcess6"/>
    <dgm:cxn modelId="{BA539253-48E3-447C-8770-C31D10399C4A}" type="presOf" srcId="{50706FFE-8A00-485D-9FF7-8D310692C602}" destId="{78E9A4E4-18A9-4B73-8007-A63A71C71937}" srcOrd="0" destOrd="0" presId="urn:microsoft.com/office/officeart/2005/8/layout/hProcess6"/>
    <dgm:cxn modelId="{D2E26D7D-A939-4166-987B-3E9E5A080266}" type="presOf" srcId="{3A9B5D84-CB00-4BC9-ADB2-5CF832F36763}" destId="{F0925EF4-86E2-4748-BA70-94AAF55AB064}" srcOrd="1" destOrd="0" presId="urn:microsoft.com/office/officeart/2005/8/layout/hProcess6"/>
    <dgm:cxn modelId="{4D956F8D-5727-488A-93AF-F33602655A44}" srcId="{FBA29113-7A70-4E0E-B036-871C49B835F1}" destId="{A6406C01-7E83-4650-8EF5-394419DCB348}" srcOrd="0" destOrd="0" parTransId="{2586B3BB-DA8B-42DF-AC9A-77CE21607FD0}" sibTransId="{7C5B61F0-A4F6-4FCA-B552-36151F31051E}"/>
    <dgm:cxn modelId="{37A3A996-9723-4BDB-8959-9D9B7799BD9A}" srcId="{A6406C01-7E83-4650-8EF5-394419DCB348}" destId="{E4E9F0D0-FF23-4B59-9B97-973BCBE5DC65}" srcOrd="0" destOrd="0" parTransId="{E9237435-F938-45D4-8BF4-6D5D4DFF850F}" sibTransId="{D32B195A-7CAD-474B-B79C-BE4BB171E742}"/>
    <dgm:cxn modelId="{E23D729A-C2FC-40CD-8A08-F5EBB66CF80B}" type="presOf" srcId="{5248D9DA-6444-46F6-8D28-C8BB2253AAD1}" destId="{072FB640-0A28-40E8-9C0C-86BAF45C6EF0}" srcOrd="1" destOrd="0" presId="urn:microsoft.com/office/officeart/2005/8/layout/hProcess6"/>
    <dgm:cxn modelId="{A22BDB9A-90BB-4DA2-8850-00D4F1D3B898}" srcId="{FBA29113-7A70-4E0E-B036-871C49B835F1}" destId="{5D952622-A79E-41E4-BBC2-6212DEFFA91C}" srcOrd="1" destOrd="0" parTransId="{10627A68-BE4B-4A4A-9EC9-4CFEF1E4DF39}" sibTransId="{092BAEF3-D9F2-476B-9A0B-6F14CC814529}"/>
    <dgm:cxn modelId="{AE4FA1B2-1FFD-4999-BFB4-0E2A9E4BEBBB}" type="presOf" srcId="{5248D9DA-6444-46F6-8D28-C8BB2253AAD1}" destId="{00D2DC2C-7CA2-4A4B-B66D-3DDCAB7DC8E9}" srcOrd="0" destOrd="0" presId="urn:microsoft.com/office/officeart/2005/8/layout/hProcess6"/>
    <dgm:cxn modelId="{7599CECE-5293-4C57-A979-D096C99254C7}" srcId="{FBA29113-7A70-4E0E-B036-871C49B835F1}" destId="{50706FFE-8A00-485D-9FF7-8D310692C602}" srcOrd="2" destOrd="0" parTransId="{EF44BD91-19A4-424B-BA32-4A5492B6E40B}" sibTransId="{CD03DFF4-D962-46D6-AFFA-2A87FD08403E}"/>
    <dgm:cxn modelId="{FF0D50D3-9477-4407-8F44-B60B9728DED7}" type="presParOf" srcId="{8734DFB3-ADD8-4FD2-87D8-1981AA0ADD0B}" destId="{5C04AEFB-7132-4B28-A7D3-862245070A8D}" srcOrd="0" destOrd="0" presId="urn:microsoft.com/office/officeart/2005/8/layout/hProcess6"/>
    <dgm:cxn modelId="{126CE751-65CF-4E60-902C-2D0B01478834}" type="presParOf" srcId="{5C04AEFB-7132-4B28-A7D3-862245070A8D}" destId="{358F74AC-FC7D-465B-BD12-B6CCC00F3D29}" srcOrd="0" destOrd="0" presId="urn:microsoft.com/office/officeart/2005/8/layout/hProcess6"/>
    <dgm:cxn modelId="{C6915109-771C-43AE-A4C7-A411D8E5978F}" type="presParOf" srcId="{5C04AEFB-7132-4B28-A7D3-862245070A8D}" destId="{610B5FFC-C0C9-444C-9F7A-14D1B54F604D}" srcOrd="1" destOrd="0" presId="urn:microsoft.com/office/officeart/2005/8/layout/hProcess6"/>
    <dgm:cxn modelId="{954FE73F-9595-47D0-9AB9-6EB7EDC39F8E}" type="presParOf" srcId="{5C04AEFB-7132-4B28-A7D3-862245070A8D}" destId="{FB705FC1-639E-4064-8E9A-A79870DE5273}" srcOrd="2" destOrd="0" presId="urn:microsoft.com/office/officeart/2005/8/layout/hProcess6"/>
    <dgm:cxn modelId="{362B7B1C-776A-481A-B10E-B2136C044DB5}" type="presParOf" srcId="{5C04AEFB-7132-4B28-A7D3-862245070A8D}" destId="{47DA5750-48DC-4E4F-815D-0B05DBC30DAB}" srcOrd="3" destOrd="0" presId="urn:microsoft.com/office/officeart/2005/8/layout/hProcess6"/>
    <dgm:cxn modelId="{AB361918-49A4-4458-A6B4-A38162139DB4}" type="presParOf" srcId="{8734DFB3-ADD8-4FD2-87D8-1981AA0ADD0B}" destId="{6319C676-A7DE-4777-9BB4-3B6D30ED3F5C}" srcOrd="1" destOrd="0" presId="urn:microsoft.com/office/officeart/2005/8/layout/hProcess6"/>
    <dgm:cxn modelId="{3E32ED31-FAFA-41FB-A502-0C9269827B55}" type="presParOf" srcId="{8734DFB3-ADD8-4FD2-87D8-1981AA0ADD0B}" destId="{CA708D38-D093-4C16-A955-CF2CAC7F0A99}" srcOrd="2" destOrd="0" presId="urn:microsoft.com/office/officeart/2005/8/layout/hProcess6"/>
    <dgm:cxn modelId="{38B5F8BF-C6A8-4D51-8681-B847070CD1C0}" type="presParOf" srcId="{CA708D38-D093-4C16-A955-CF2CAC7F0A99}" destId="{6F3066E9-E96F-489D-8A4B-6D55FBE389F2}" srcOrd="0" destOrd="0" presId="urn:microsoft.com/office/officeart/2005/8/layout/hProcess6"/>
    <dgm:cxn modelId="{B873A9F4-217E-473A-8D65-14527890AC34}" type="presParOf" srcId="{CA708D38-D093-4C16-A955-CF2CAC7F0A99}" destId="{00D2DC2C-7CA2-4A4B-B66D-3DDCAB7DC8E9}" srcOrd="1" destOrd="0" presId="urn:microsoft.com/office/officeart/2005/8/layout/hProcess6"/>
    <dgm:cxn modelId="{F573A08D-1388-4362-9D10-155655876363}" type="presParOf" srcId="{CA708D38-D093-4C16-A955-CF2CAC7F0A99}" destId="{072FB640-0A28-40E8-9C0C-86BAF45C6EF0}" srcOrd="2" destOrd="0" presId="urn:microsoft.com/office/officeart/2005/8/layout/hProcess6"/>
    <dgm:cxn modelId="{7ADF5CCF-F26A-45B5-9692-98B07AFD46A1}" type="presParOf" srcId="{CA708D38-D093-4C16-A955-CF2CAC7F0A99}" destId="{EE8733A1-7662-4D0A-B39E-2218596CC81C}" srcOrd="3" destOrd="0" presId="urn:microsoft.com/office/officeart/2005/8/layout/hProcess6"/>
    <dgm:cxn modelId="{985C18C8-95A3-4479-821C-610A2BAFFFF3}" type="presParOf" srcId="{8734DFB3-ADD8-4FD2-87D8-1981AA0ADD0B}" destId="{E0D7C734-E391-436F-996C-E60442F50A17}" srcOrd="3" destOrd="0" presId="urn:microsoft.com/office/officeart/2005/8/layout/hProcess6"/>
    <dgm:cxn modelId="{951CD7FA-A9B4-463F-BD0D-452C521FF523}" type="presParOf" srcId="{8734DFB3-ADD8-4FD2-87D8-1981AA0ADD0B}" destId="{E8F3A685-8F9F-4BAC-8C8B-A1DE5AA41F3A}" srcOrd="4" destOrd="0" presId="urn:microsoft.com/office/officeart/2005/8/layout/hProcess6"/>
    <dgm:cxn modelId="{E08D8862-B273-4AA6-9A90-754366CE4945}" type="presParOf" srcId="{E8F3A685-8F9F-4BAC-8C8B-A1DE5AA41F3A}" destId="{84BFA617-6CAF-4DA9-A086-82BCA61093BE}" srcOrd="0" destOrd="0" presId="urn:microsoft.com/office/officeart/2005/8/layout/hProcess6"/>
    <dgm:cxn modelId="{69392B4C-2A7B-41A4-A48C-35E312A6434A}" type="presParOf" srcId="{E8F3A685-8F9F-4BAC-8C8B-A1DE5AA41F3A}" destId="{4BF699B1-BE15-42D1-9784-AA33CF29870E}" srcOrd="1" destOrd="0" presId="urn:microsoft.com/office/officeart/2005/8/layout/hProcess6"/>
    <dgm:cxn modelId="{29F5DEAB-A9C8-47F8-A089-1585C323795A}" type="presParOf" srcId="{E8F3A685-8F9F-4BAC-8C8B-A1DE5AA41F3A}" destId="{F0925EF4-86E2-4748-BA70-94AAF55AB064}" srcOrd="2" destOrd="0" presId="urn:microsoft.com/office/officeart/2005/8/layout/hProcess6"/>
    <dgm:cxn modelId="{E9A57A1B-DDAF-4905-B46C-246DB5E9FB2A}" type="presParOf" srcId="{E8F3A685-8F9F-4BAC-8C8B-A1DE5AA41F3A}" destId="{78E9A4E4-18A9-4B73-8007-A63A71C71937}"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0B5FFC-C0C9-444C-9F7A-14D1B54F604D}">
      <dsp:nvSpPr>
        <dsp:cNvPr id="0" name=""/>
        <dsp:cNvSpPr/>
      </dsp:nvSpPr>
      <dsp:spPr>
        <a:xfrm>
          <a:off x="623515" y="823134"/>
          <a:ext cx="2475309" cy="2163731"/>
        </a:xfrm>
        <a:prstGeom prst="rightArrow">
          <a:avLst>
            <a:gd name="adj1" fmla="val 70000"/>
            <a:gd name="adj2" fmla="val 50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0" lvl="0" indent="0" algn="ctr" defTabSz="622300">
            <a:lnSpc>
              <a:spcPct val="90000"/>
            </a:lnSpc>
            <a:spcBef>
              <a:spcPct val="0"/>
            </a:spcBef>
            <a:spcAft>
              <a:spcPct val="35000"/>
            </a:spcAft>
            <a:buNone/>
          </a:pPr>
          <a:r>
            <a:rPr lang="en-US" sz="1400" kern="1200" dirty="0"/>
            <a:t>Either you or an IRB reviewer notes that the study requires a Full Board review</a:t>
          </a:r>
        </a:p>
      </dsp:txBody>
      <dsp:txXfrm>
        <a:off x="1242342" y="1147694"/>
        <a:ext cx="1206713" cy="1514611"/>
      </dsp:txXfrm>
    </dsp:sp>
    <dsp:sp modelId="{47DA5750-48DC-4E4F-815D-0B05DBC30DAB}">
      <dsp:nvSpPr>
        <dsp:cNvPr id="0" name=""/>
        <dsp:cNvSpPr/>
      </dsp:nvSpPr>
      <dsp:spPr>
        <a:xfrm>
          <a:off x="4688" y="1286172"/>
          <a:ext cx="1237654" cy="123765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t>Step 1</a:t>
          </a:r>
        </a:p>
      </dsp:txBody>
      <dsp:txXfrm>
        <a:off x="185938" y="1467422"/>
        <a:ext cx="875154" cy="875154"/>
      </dsp:txXfrm>
    </dsp:sp>
    <dsp:sp modelId="{00D2DC2C-7CA2-4A4B-B66D-3DDCAB7DC8E9}">
      <dsp:nvSpPr>
        <dsp:cNvPr id="0" name=""/>
        <dsp:cNvSpPr/>
      </dsp:nvSpPr>
      <dsp:spPr>
        <a:xfrm>
          <a:off x="3872358" y="823134"/>
          <a:ext cx="2475309" cy="2163731"/>
        </a:xfrm>
        <a:prstGeom prst="rightArrow">
          <a:avLst>
            <a:gd name="adj1" fmla="val 70000"/>
            <a:gd name="adj2" fmla="val 50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0" lvl="0" indent="0" algn="ctr" defTabSz="622300">
            <a:lnSpc>
              <a:spcPct val="90000"/>
            </a:lnSpc>
            <a:spcBef>
              <a:spcPct val="0"/>
            </a:spcBef>
            <a:spcAft>
              <a:spcPct val="35000"/>
            </a:spcAft>
            <a:buNone/>
          </a:pPr>
          <a:r>
            <a:rPr lang="en-US" sz="1400" kern="1200" dirty="0"/>
            <a:t>The IRB Chair verifies that the study requires a Full Board review</a:t>
          </a:r>
        </a:p>
      </dsp:txBody>
      <dsp:txXfrm>
        <a:off x="4491186" y="1147694"/>
        <a:ext cx="1206713" cy="1514611"/>
      </dsp:txXfrm>
    </dsp:sp>
    <dsp:sp modelId="{EE8733A1-7662-4D0A-B39E-2218596CC81C}">
      <dsp:nvSpPr>
        <dsp:cNvPr id="0" name=""/>
        <dsp:cNvSpPr/>
      </dsp:nvSpPr>
      <dsp:spPr>
        <a:xfrm>
          <a:off x="3253531" y="1286172"/>
          <a:ext cx="1237654" cy="123765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t>Step 2</a:t>
          </a:r>
        </a:p>
      </dsp:txBody>
      <dsp:txXfrm>
        <a:off x="3434781" y="1467422"/>
        <a:ext cx="875154" cy="875154"/>
      </dsp:txXfrm>
    </dsp:sp>
    <dsp:sp modelId="{4BF699B1-BE15-42D1-9784-AA33CF29870E}">
      <dsp:nvSpPr>
        <dsp:cNvPr id="0" name=""/>
        <dsp:cNvSpPr/>
      </dsp:nvSpPr>
      <dsp:spPr>
        <a:xfrm>
          <a:off x="7121202" y="823134"/>
          <a:ext cx="2475309" cy="2163731"/>
        </a:xfrm>
        <a:prstGeom prst="rightArrow">
          <a:avLst>
            <a:gd name="adj1" fmla="val 70000"/>
            <a:gd name="adj2" fmla="val 50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0" lvl="0" indent="0" algn="ctr" defTabSz="622300">
            <a:lnSpc>
              <a:spcPct val="90000"/>
            </a:lnSpc>
            <a:spcBef>
              <a:spcPct val="0"/>
            </a:spcBef>
            <a:spcAft>
              <a:spcPct val="35000"/>
            </a:spcAft>
            <a:buNone/>
          </a:pPr>
          <a:r>
            <a:rPr lang="en-US" sz="1400" kern="1200" dirty="0"/>
            <a:t>The study is scheduled for review at the next IRB meeting</a:t>
          </a:r>
        </a:p>
      </dsp:txBody>
      <dsp:txXfrm>
        <a:off x="7740029" y="1147694"/>
        <a:ext cx="1206713" cy="1514611"/>
      </dsp:txXfrm>
    </dsp:sp>
    <dsp:sp modelId="{78E9A4E4-18A9-4B73-8007-A63A71C71937}">
      <dsp:nvSpPr>
        <dsp:cNvPr id="0" name=""/>
        <dsp:cNvSpPr/>
      </dsp:nvSpPr>
      <dsp:spPr>
        <a:xfrm>
          <a:off x="6502375" y="1286172"/>
          <a:ext cx="1237654" cy="123765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t>Step 3 </a:t>
          </a:r>
        </a:p>
      </dsp:txBody>
      <dsp:txXfrm>
        <a:off x="6683625" y="1467422"/>
        <a:ext cx="875154" cy="8751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0B5FFC-C0C9-444C-9F7A-14D1B54F604D}">
      <dsp:nvSpPr>
        <dsp:cNvPr id="0" name=""/>
        <dsp:cNvSpPr/>
      </dsp:nvSpPr>
      <dsp:spPr>
        <a:xfrm>
          <a:off x="623515" y="823134"/>
          <a:ext cx="2475309" cy="2163731"/>
        </a:xfrm>
        <a:prstGeom prst="rightArrow">
          <a:avLst>
            <a:gd name="adj1" fmla="val 70000"/>
            <a:gd name="adj2" fmla="val 50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0" lvl="0" indent="0" algn="ctr" defTabSz="444500">
            <a:lnSpc>
              <a:spcPct val="90000"/>
            </a:lnSpc>
            <a:spcBef>
              <a:spcPct val="0"/>
            </a:spcBef>
            <a:spcAft>
              <a:spcPct val="35000"/>
            </a:spcAft>
            <a:buNone/>
          </a:pPr>
          <a:r>
            <a:rPr lang="en-US" sz="1000" kern="1200" dirty="0"/>
            <a:t>You justify on your Protocol that your study meets criteria for Expedited or Exempt status. </a:t>
          </a:r>
        </a:p>
        <a:p>
          <a:pPr marL="0" lvl="0" indent="0" algn="ctr" defTabSz="444500">
            <a:lnSpc>
              <a:spcPct val="90000"/>
            </a:lnSpc>
            <a:spcBef>
              <a:spcPct val="0"/>
            </a:spcBef>
            <a:spcAft>
              <a:spcPct val="35000"/>
            </a:spcAft>
            <a:buNone/>
          </a:pPr>
          <a:r>
            <a:rPr lang="en-US" sz="1000" kern="1200" dirty="0"/>
            <a:t>The IRB contact person assigns your package to an IRB member for reviewer</a:t>
          </a:r>
        </a:p>
      </dsp:txBody>
      <dsp:txXfrm>
        <a:off x="1242342" y="1147694"/>
        <a:ext cx="1206713" cy="1514611"/>
      </dsp:txXfrm>
    </dsp:sp>
    <dsp:sp modelId="{47DA5750-48DC-4E4F-815D-0B05DBC30DAB}">
      <dsp:nvSpPr>
        <dsp:cNvPr id="0" name=""/>
        <dsp:cNvSpPr/>
      </dsp:nvSpPr>
      <dsp:spPr>
        <a:xfrm>
          <a:off x="4688" y="1286172"/>
          <a:ext cx="1237654" cy="123765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t>Step 1</a:t>
          </a:r>
        </a:p>
      </dsp:txBody>
      <dsp:txXfrm>
        <a:off x="185938" y="1467422"/>
        <a:ext cx="875154" cy="875154"/>
      </dsp:txXfrm>
    </dsp:sp>
    <dsp:sp modelId="{00D2DC2C-7CA2-4A4B-B66D-3DDCAB7DC8E9}">
      <dsp:nvSpPr>
        <dsp:cNvPr id="0" name=""/>
        <dsp:cNvSpPr/>
      </dsp:nvSpPr>
      <dsp:spPr>
        <a:xfrm>
          <a:off x="3872358" y="823134"/>
          <a:ext cx="2475309" cy="2163731"/>
        </a:xfrm>
        <a:prstGeom prst="rightArrow">
          <a:avLst>
            <a:gd name="adj1" fmla="val 70000"/>
            <a:gd name="adj2" fmla="val 50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0" lvl="0" indent="0" algn="ctr" defTabSz="444500">
            <a:lnSpc>
              <a:spcPct val="90000"/>
            </a:lnSpc>
            <a:spcBef>
              <a:spcPct val="0"/>
            </a:spcBef>
            <a:spcAft>
              <a:spcPct val="35000"/>
            </a:spcAft>
            <a:buNone/>
          </a:pPr>
          <a:r>
            <a:rPr lang="en-US" sz="1000" kern="1200" dirty="0"/>
            <a:t>The IRB member reviews the study within 1 week and notifies the IRB Chair of the review outcome</a:t>
          </a:r>
        </a:p>
      </dsp:txBody>
      <dsp:txXfrm>
        <a:off x="4491186" y="1147694"/>
        <a:ext cx="1206713" cy="1514611"/>
      </dsp:txXfrm>
    </dsp:sp>
    <dsp:sp modelId="{EE8733A1-7662-4D0A-B39E-2218596CC81C}">
      <dsp:nvSpPr>
        <dsp:cNvPr id="0" name=""/>
        <dsp:cNvSpPr/>
      </dsp:nvSpPr>
      <dsp:spPr>
        <a:xfrm>
          <a:off x="3253531" y="1286172"/>
          <a:ext cx="1237654" cy="123765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t>Step 2</a:t>
          </a:r>
        </a:p>
      </dsp:txBody>
      <dsp:txXfrm>
        <a:off x="3434781" y="1467422"/>
        <a:ext cx="875154" cy="875154"/>
      </dsp:txXfrm>
    </dsp:sp>
    <dsp:sp modelId="{4BF699B1-BE15-42D1-9784-AA33CF29870E}">
      <dsp:nvSpPr>
        <dsp:cNvPr id="0" name=""/>
        <dsp:cNvSpPr/>
      </dsp:nvSpPr>
      <dsp:spPr>
        <a:xfrm>
          <a:off x="7121202" y="823134"/>
          <a:ext cx="2475309" cy="2163731"/>
        </a:xfrm>
        <a:prstGeom prst="rightArrow">
          <a:avLst>
            <a:gd name="adj1" fmla="val 70000"/>
            <a:gd name="adj2" fmla="val 50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0" lvl="0" indent="0" algn="ctr" defTabSz="444500">
            <a:lnSpc>
              <a:spcPct val="90000"/>
            </a:lnSpc>
            <a:spcBef>
              <a:spcPct val="0"/>
            </a:spcBef>
            <a:spcAft>
              <a:spcPct val="35000"/>
            </a:spcAft>
            <a:buNone/>
          </a:pPr>
          <a:r>
            <a:rPr lang="en-US" sz="1000" kern="1200" dirty="0"/>
            <a:t>The IRB Chair writes a letter to you reporting the review outcome (Approval,  Required Revisions, or Rejection)</a:t>
          </a:r>
        </a:p>
      </dsp:txBody>
      <dsp:txXfrm>
        <a:off x="7740029" y="1147694"/>
        <a:ext cx="1206713" cy="1514611"/>
      </dsp:txXfrm>
    </dsp:sp>
    <dsp:sp modelId="{78E9A4E4-18A9-4B73-8007-A63A71C71937}">
      <dsp:nvSpPr>
        <dsp:cNvPr id="0" name=""/>
        <dsp:cNvSpPr/>
      </dsp:nvSpPr>
      <dsp:spPr>
        <a:xfrm>
          <a:off x="6502375" y="1286172"/>
          <a:ext cx="1237654" cy="1237654"/>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t>Step 3 </a:t>
          </a:r>
        </a:p>
      </dsp:txBody>
      <dsp:txXfrm>
        <a:off x="6683625" y="1467422"/>
        <a:ext cx="875154" cy="87515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1/13/2023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1/13/2023</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1/13/2023</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1/13/2023</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1/13/2023</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1/13/2023</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1/13/2023</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1/13/2023</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1/13/2023</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1/13/2023</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3845" y="1529967"/>
            <a:ext cx="9604310" cy="3383280"/>
          </a:xfrm>
        </p:spPr>
        <p:txBody>
          <a:bodyPr>
            <a:normAutofit/>
          </a:bodyPr>
          <a:lstStyle/>
          <a:p>
            <a:pPr algn="ctr"/>
            <a:r>
              <a:rPr lang="en-US" sz="4400" b="0" dirty="0"/>
              <a:t>Guidance for</a:t>
            </a:r>
            <a:br>
              <a:rPr lang="en-US" sz="4400" b="0" dirty="0"/>
            </a:br>
            <a:br>
              <a:rPr lang="en-US" sz="4400" b="0" dirty="0"/>
            </a:br>
            <a:r>
              <a:rPr lang="en-US" sz="4400" i="1" dirty="0">
                <a:solidFill>
                  <a:schemeClr val="accent1"/>
                </a:solidFill>
              </a:rPr>
              <a:t>Researchers Submitting to the IRB for the First Time</a:t>
            </a:r>
            <a:br>
              <a:rPr lang="en-US" sz="4400" i="1" dirty="0">
                <a:solidFill>
                  <a:schemeClr val="accent1"/>
                </a:solidFill>
              </a:rPr>
            </a:br>
            <a:br>
              <a:rPr lang="en-US" sz="4400" i="1" dirty="0">
                <a:solidFill>
                  <a:srgbClr val="FF0000"/>
                </a:solidFill>
              </a:rPr>
            </a:br>
            <a:r>
              <a:rPr lang="en-US" sz="4400" b="0" dirty="0"/>
              <a:t>Barry University IRB </a:t>
            </a:r>
          </a:p>
        </p:txBody>
      </p:sp>
      <p:sp>
        <p:nvSpPr>
          <p:cNvPr id="3" name="Subtitle 2"/>
          <p:cNvSpPr>
            <a:spLocks noGrp="1"/>
          </p:cNvSpPr>
          <p:nvPr>
            <p:ph type="subTitle" idx="1"/>
          </p:nvPr>
        </p:nvSpPr>
        <p:spPr/>
        <p:txBody>
          <a:bodyPr/>
          <a:lstStyle/>
          <a:p>
            <a:pPr algn="ctr"/>
            <a:r>
              <a:rPr lang="en-US" dirty="0"/>
              <a:t>January 2023</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A709E-4088-FDC3-8CE1-6C56985B487C}"/>
              </a:ext>
            </a:extLst>
          </p:cNvPr>
          <p:cNvSpPr>
            <a:spLocks noGrp="1"/>
          </p:cNvSpPr>
          <p:nvPr>
            <p:ph type="title"/>
          </p:nvPr>
        </p:nvSpPr>
        <p:spPr/>
        <p:txBody>
          <a:bodyPr/>
          <a:lstStyle/>
          <a:p>
            <a:r>
              <a:rPr lang="en-US" dirty="0"/>
              <a:t>Submission Types: Expedited</a:t>
            </a:r>
          </a:p>
        </p:txBody>
      </p:sp>
      <p:sp>
        <p:nvSpPr>
          <p:cNvPr id="3" name="Content Placeholder 2">
            <a:extLst>
              <a:ext uri="{FF2B5EF4-FFF2-40B4-BE49-F238E27FC236}">
                <a16:creationId xmlns:a16="http://schemas.microsoft.com/office/drawing/2014/main" id="{2C5F6E76-7856-4FFF-B951-087189EE9F82}"/>
              </a:ext>
            </a:extLst>
          </p:cNvPr>
          <p:cNvSpPr>
            <a:spLocks noGrp="1"/>
          </p:cNvSpPr>
          <p:nvPr>
            <p:ph idx="1"/>
          </p:nvPr>
        </p:nvSpPr>
        <p:spPr>
          <a:xfrm>
            <a:off x="1295400" y="1981201"/>
            <a:ext cx="9601200" cy="4176408"/>
          </a:xfrm>
        </p:spPr>
        <p:txBody>
          <a:bodyPr>
            <a:normAutofit/>
          </a:bodyPr>
          <a:lstStyle/>
          <a:p>
            <a:pPr marL="0" indent="0">
              <a:buNone/>
            </a:pPr>
            <a:r>
              <a:rPr lang="en-US" dirty="0">
                <a:solidFill>
                  <a:schemeClr val="accent1">
                    <a:lumMod val="75000"/>
                  </a:schemeClr>
                </a:solidFill>
              </a:rPr>
              <a:t>Expedited review:</a:t>
            </a:r>
          </a:p>
          <a:p>
            <a:pPr marL="0" indent="0">
              <a:buNone/>
            </a:pPr>
            <a:endParaRPr lang="en-US" dirty="0">
              <a:solidFill>
                <a:schemeClr val="accent1">
                  <a:lumMod val="75000"/>
                </a:schemeClr>
              </a:solidFill>
            </a:endParaRPr>
          </a:p>
          <a:p>
            <a:pPr marL="0" marR="0" algn="l" rtl="0" eaLnBrk="1" fontAlgn="t" latinLnBrk="0" hangingPunct="1">
              <a:spcBef>
                <a:spcPts val="0"/>
              </a:spcBef>
              <a:spcAft>
                <a:spcPts val="0"/>
              </a:spcAft>
            </a:pPr>
            <a:r>
              <a:rPr lang="en-US" i="0" u="none" strike="noStrike" kern="1200" dirty="0">
                <a:solidFill>
                  <a:srgbClr val="2D2E2D"/>
                </a:solidFill>
                <a:effectLst/>
              </a:rPr>
              <a:t>The research involves no more than minimal risk to participants.</a:t>
            </a:r>
          </a:p>
          <a:p>
            <a:pPr marL="0" marR="0" indent="0" algn="l" rtl="0" eaLnBrk="1" fontAlgn="t" latinLnBrk="0" hangingPunct="1">
              <a:spcBef>
                <a:spcPts val="0"/>
              </a:spcBef>
              <a:spcAft>
                <a:spcPts val="0"/>
              </a:spcAft>
              <a:buNone/>
            </a:pPr>
            <a:endParaRPr lang="en-US" i="0" u="none" strike="noStrike" dirty="0">
              <a:effectLst/>
            </a:endParaRPr>
          </a:p>
          <a:p>
            <a:pPr marL="0" marR="0" algn="l" rtl="0" eaLnBrk="1" fontAlgn="t" latinLnBrk="0" hangingPunct="1">
              <a:spcBef>
                <a:spcPts val="0"/>
              </a:spcBef>
              <a:spcAft>
                <a:spcPts val="0"/>
              </a:spcAft>
            </a:pPr>
            <a:r>
              <a:rPr lang="en-US" i="1" u="none" strike="noStrike" kern="1200" dirty="0">
                <a:solidFill>
                  <a:srgbClr val="2D2E2D"/>
                </a:solidFill>
                <a:effectLst/>
              </a:rPr>
              <a:t>Written</a:t>
            </a:r>
            <a:r>
              <a:rPr lang="en-US" i="0" u="none" strike="noStrike" kern="1200" dirty="0">
                <a:solidFill>
                  <a:srgbClr val="2D2E2D"/>
                </a:solidFill>
                <a:effectLst/>
              </a:rPr>
              <a:t> Informed consent is obtained from each participant or the participants legally authorized representative.</a:t>
            </a:r>
          </a:p>
          <a:p>
            <a:pPr marL="0" marR="0" algn="l" rtl="0" eaLnBrk="1" fontAlgn="t" latinLnBrk="0" hangingPunct="1">
              <a:spcBef>
                <a:spcPts val="0"/>
              </a:spcBef>
              <a:spcAft>
                <a:spcPts val="0"/>
              </a:spcAft>
            </a:pPr>
            <a:endParaRPr lang="en-US" i="0" u="none" strike="noStrike" kern="1200" dirty="0">
              <a:solidFill>
                <a:srgbClr val="2D2E2D"/>
              </a:solidFill>
              <a:effectLst/>
            </a:endParaRPr>
          </a:p>
          <a:p>
            <a:pPr marL="0" marR="0" algn="l" rtl="0" eaLnBrk="1" fontAlgn="t" latinLnBrk="0" hangingPunct="1">
              <a:spcBef>
                <a:spcPts val="0"/>
              </a:spcBef>
              <a:spcAft>
                <a:spcPts val="0"/>
              </a:spcAft>
            </a:pPr>
            <a:r>
              <a:rPr lang="en-US" dirty="0">
                <a:solidFill>
                  <a:srgbClr val="2D2E2D"/>
                </a:solidFill>
              </a:rPr>
              <a:t>The research meets all the Expedited criteria listed on the Protocol Form (the form you complete to summarize your research for an IRB reviewer).</a:t>
            </a:r>
            <a:endParaRPr lang="en-US" i="0" u="none" strike="noStrike" kern="1200" dirty="0">
              <a:solidFill>
                <a:srgbClr val="2D2E2D"/>
              </a:solidFill>
              <a:effectLst/>
            </a:endParaRPr>
          </a:p>
          <a:p>
            <a:pPr marL="0" indent="0">
              <a:buNone/>
            </a:pPr>
            <a:endParaRPr lang="en-US" dirty="0">
              <a:solidFill>
                <a:srgbClr val="C00000"/>
              </a:solidFill>
            </a:endParaRPr>
          </a:p>
        </p:txBody>
      </p:sp>
    </p:spTree>
    <p:extLst>
      <p:ext uri="{BB962C8B-B14F-4D97-AF65-F5344CB8AC3E}">
        <p14:creationId xmlns:p14="http://schemas.microsoft.com/office/powerpoint/2010/main" val="1278157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602D4-C476-BE1C-7E82-7ADB79631C19}"/>
              </a:ext>
            </a:extLst>
          </p:cNvPr>
          <p:cNvSpPr>
            <a:spLocks noGrp="1"/>
          </p:cNvSpPr>
          <p:nvPr>
            <p:ph type="title"/>
          </p:nvPr>
        </p:nvSpPr>
        <p:spPr/>
        <p:txBody>
          <a:bodyPr/>
          <a:lstStyle/>
          <a:p>
            <a:r>
              <a:rPr lang="en-US" dirty="0"/>
              <a:t>Submission Types: Exempt </a:t>
            </a:r>
          </a:p>
        </p:txBody>
      </p:sp>
      <p:sp>
        <p:nvSpPr>
          <p:cNvPr id="3" name="Content Placeholder 2">
            <a:extLst>
              <a:ext uri="{FF2B5EF4-FFF2-40B4-BE49-F238E27FC236}">
                <a16:creationId xmlns:a16="http://schemas.microsoft.com/office/drawing/2014/main" id="{00676BB9-6487-2DA1-C002-11322AB7157A}"/>
              </a:ext>
            </a:extLst>
          </p:cNvPr>
          <p:cNvSpPr>
            <a:spLocks noGrp="1"/>
          </p:cNvSpPr>
          <p:nvPr>
            <p:ph idx="1"/>
          </p:nvPr>
        </p:nvSpPr>
        <p:spPr/>
        <p:txBody>
          <a:bodyPr>
            <a:normAutofit/>
          </a:bodyPr>
          <a:lstStyle/>
          <a:p>
            <a:pPr marL="0" indent="0">
              <a:buNone/>
            </a:pPr>
            <a:r>
              <a:rPr lang="en-US" sz="1800" dirty="0">
                <a:solidFill>
                  <a:schemeClr val="accent1">
                    <a:lumMod val="75000"/>
                  </a:schemeClr>
                </a:solidFill>
              </a:rPr>
              <a:t>Exempt review: </a:t>
            </a:r>
          </a:p>
          <a:p>
            <a:r>
              <a:rPr lang="en-US" dirty="0">
                <a:effectLst/>
                <a:ea typeface="Calibri" panose="020F0502020204030204" pitchFamily="34" charset="0"/>
                <a:cs typeface="Times New Roman" panose="02020603050405020304" pitchFamily="18" charset="0"/>
              </a:rPr>
              <a:t>All research studies using human participants are required to have some level of review, so exempt does not mean “no review” – it means that the research meets one of the exempt categories specified by </a:t>
            </a:r>
            <a:r>
              <a:rPr lang="en-US" dirty="0">
                <a:ea typeface="Calibri" panose="020F0502020204030204" pitchFamily="34" charset="0"/>
                <a:cs typeface="Times New Roman" panose="02020603050405020304" pitchFamily="18" charset="0"/>
              </a:rPr>
              <a:t>federal guidelines for exemption (listed on the Protocol form and detailed in the Exempt Protocol Appendices). </a:t>
            </a:r>
          </a:p>
          <a:p>
            <a:r>
              <a:rPr lang="en-US" dirty="0">
                <a:ea typeface="Calibri" panose="020F0502020204030204" pitchFamily="34" charset="0"/>
                <a:cs typeface="Times New Roman" panose="02020603050405020304" pitchFamily="18" charset="0"/>
              </a:rPr>
              <a:t>A key feature of Exempt studies is that they </a:t>
            </a:r>
            <a:r>
              <a:rPr lang="en-US" i="1" dirty="0">
                <a:ea typeface="Calibri" panose="020F0502020204030204" pitchFamily="34" charset="0"/>
                <a:cs typeface="Times New Roman" panose="02020603050405020304" pitchFamily="18" charset="0"/>
              </a:rPr>
              <a:t>do not require </a:t>
            </a:r>
            <a:r>
              <a:rPr lang="en-US" dirty="0">
                <a:ea typeface="Calibri" panose="020F0502020204030204" pitchFamily="34" charset="0"/>
                <a:cs typeface="Times New Roman" panose="02020603050405020304" pitchFamily="18" charset="0"/>
              </a:rPr>
              <a:t>participants to provide </a:t>
            </a:r>
            <a:r>
              <a:rPr lang="en-US" i="1" dirty="0">
                <a:ea typeface="Calibri" panose="020F0502020204030204" pitchFamily="34" charset="0"/>
                <a:cs typeface="Times New Roman" panose="02020603050405020304" pitchFamily="18" charset="0"/>
              </a:rPr>
              <a:t>written</a:t>
            </a:r>
            <a:r>
              <a:rPr lang="en-US" dirty="0">
                <a:ea typeface="Calibri" panose="020F0502020204030204" pitchFamily="34" charset="0"/>
                <a:cs typeface="Times New Roman" panose="02020603050405020304" pitchFamily="18" charset="0"/>
              </a:rPr>
              <a:t> informed consent but may require that the researcher inform the participant about the study in a consent-like document. </a:t>
            </a:r>
          </a:p>
          <a:p>
            <a:pPr lvl="2"/>
            <a:r>
              <a:rPr lang="en-US" sz="1800" i="1" dirty="0">
                <a:ea typeface="Calibri" panose="020F0502020204030204" pitchFamily="34" charset="0"/>
                <a:cs typeface="Times New Roman" panose="02020603050405020304" pitchFamily="18" charset="0"/>
              </a:rPr>
              <a:t>For example, online research participants provide implicit consent when they read a cover letter and press a tab that says something like, “If you agree to participate, click here to advance through the online experience.” </a:t>
            </a:r>
          </a:p>
          <a:p>
            <a:pPr marL="506412" lvl="2" indent="0">
              <a:buNone/>
            </a:pPr>
            <a:endParaRPr lang="en-US" i="1" dirty="0">
              <a:ea typeface="Calibri" panose="020F0502020204030204" pitchFamily="34" charset="0"/>
              <a:cs typeface="Times New Roman" panose="02020603050405020304" pitchFamily="18" charset="0"/>
            </a:endParaRPr>
          </a:p>
          <a:p>
            <a:pPr lvl="1"/>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6815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11971-22F3-27B2-8EDE-BC3512DE9C17}"/>
              </a:ext>
            </a:extLst>
          </p:cNvPr>
          <p:cNvSpPr>
            <a:spLocks noGrp="1"/>
          </p:cNvSpPr>
          <p:nvPr>
            <p:ph type="ctrTitle"/>
          </p:nvPr>
        </p:nvSpPr>
        <p:spPr/>
        <p:txBody>
          <a:bodyPr>
            <a:normAutofit fontScale="90000"/>
          </a:bodyPr>
          <a:lstStyle/>
          <a:p>
            <a:br>
              <a:rPr lang="en-US" sz="8000" dirty="0"/>
            </a:br>
            <a:br>
              <a:rPr lang="en-US" sz="8000" dirty="0"/>
            </a:br>
            <a:r>
              <a:rPr lang="en-US" sz="6000" dirty="0">
                <a:solidFill>
                  <a:srgbClr val="C00000"/>
                </a:solidFill>
              </a:rPr>
              <a:t>Select the Protocol Form Designed for the Type of Review Your Study Requires</a:t>
            </a:r>
            <a:br>
              <a:rPr lang="en-US" sz="8000" dirty="0"/>
            </a:br>
            <a:endParaRPr lang="en-US" dirty="0"/>
          </a:p>
        </p:txBody>
      </p:sp>
    </p:spTree>
    <p:extLst>
      <p:ext uri="{BB962C8B-B14F-4D97-AF65-F5344CB8AC3E}">
        <p14:creationId xmlns:p14="http://schemas.microsoft.com/office/powerpoint/2010/main" val="3436206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F4CC7-A744-2754-5E13-CCB1B2B47358}"/>
              </a:ext>
            </a:extLst>
          </p:cNvPr>
          <p:cNvSpPr>
            <a:spLocks noGrp="1"/>
          </p:cNvSpPr>
          <p:nvPr>
            <p:ph type="title"/>
          </p:nvPr>
        </p:nvSpPr>
        <p:spPr/>
        <p:txBody>
          <a:bodyPr/>
          <a:lstStyle/>
          <a:p>
            <a:r>
              <a:rPr lang="en-US" dirty="0"/>
              <a:t>C</a:t>
            </a:r>
            <a:r>
              <a:rPr lang="en-US" sz="3200" dirty="0"/>
              <a:t>omplete </a:t>
            </a:r>
            <a:r>
              <a:rPr lang="en-US" dirty="0"/>
              <a:t>One of the</a:t>
            </a:r>
            <a:r>
              <a:rPr lang="en-US" sz="3200" dirty="0"/>
              <a:t> </a:t>
            </a:r>
            <a:r>
              <a:rPr lang="en-US" sz="3200" i="1" dirty="0"/>
              <a:t>Barry University Institutional Review Board Protocol Form</a:t>
            </a:r>
            <a:endParaRPr lang="en-US" dirty="0"/>
          </a:p>
        </p:txBody>
      </p:sp>
      <p:sp>
        <p:nvSpPr>
          <p:cNvPr id="3" name="Content Placeholder 2">
            <a:extLst>
              <a:ext uri="{FF2B5EF4-FFF2-40B4-BE49-F238E27FC236}">
                <a16:creationId xmlns:a16="http://schemas.microsoft.com/office/drawing/2014/main" id="{0264F4A0-4661-6BE5-CCC1-85035745C7C4}"/>
              </a:ext>
            </a:extLst>
          </p:cNvPr>
          <p:cNvSpPr>
            <a:spLocks noGrp="1"/>
          </p:cNvSpPr>
          <p:nvPr>
            <p:ph idx="1"/>
          </p:nvPr>
        </p:nvSpPr>
        <p:spPr/>
        <p:txBody>
          <a:bodyPr/>
          <a:lstStyle/>
          <a:p>
            <a:pPr marL="0" indent="0">
              <a:buNone/>
            </a:pPr>
            <a:r>
              <a:rPr lang="en-US" sz="1800" dirty="0"/>
              <a:t>The “Protocol Form” is used to summarize your study for IRB review. </a:t>
            </a:r>
          </a:p>
          <a:p>
            <a:pPr lvl="1"/>
            <a:r>
              <a:rPr lang="en-US" dirty="0"/>
              <a:t>There is a form for Exempt reviews (</a:t>
            </a:r>
            <a:r>
              <a:rPr lang="en-US" i="1" dirty="0"/>
              <a:t>Protocol Form for Exempt Review</a:t>
            </a:r>
            <a:r>
              <a:rPr lang="en-US" dirty="0"/>
              <a:t>)</a:t>
            </a:r>
          </a:p>
          <a:p>
            <a:pPr lvl="1"/>
            <a:r>
              <a:rPr lang="en-US" dirty="0"/>
              <a:t>There is another form for reviews that are either Expedited or Full Reviews (</a:t>
            </a:r>
            <a:r>
              <a:rPr lang="en-US" i="1" dirty="0"/>
              <a:t>Protocol Form for Expedited or Full Board Review</a:t>
            </a:r>
            <a:r>
              <a:rPr lang="en-US" dirty="0"/>
              <a:t>)</a:t>
            </a:r>
          </a:p>
          <a:p>
            <a:r>
              <a:rPr lang="en-US" sz="1800" dirty="0"/>
              <a:t>Download the most current version of this form from “Forms &amp; Templates” (a menu option on IRBNet). </a:t>
            </a:r>
          </a:p>
          <a:p>
            <a:pPr marL="0" indent="0">
              <a:buNone/>
            </a:pPr>
            <a:endParaRPr lang="en-US" dirty="0"/>
          </a:p>
        </p:txBody>
      </p:sp>
    </p:spTree>
    <p:extLst>
      <p:ext uri="{BB962C8B-B14F-4D97-AF65-F5344CB8AC3E}">
        <p14:creationId xmlns:p14="http://schemas.microsoft.com/office/powerpoint/2010/main" val="1349002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19414-1216-1FBF-F20F-D05FC9C25EA0}"/>
              </a:ext>
            </a:extLst>
          </p:cNvPr>
          <p:cNvSpPr>
            <a:spLocks noGrp="1"/>
          </p:cNvSpPr>
          <p:nvPr>
            <p:ph type="ctrTitle"/>
          </p:nvPr>
        </p:nvSpPr>
        <p:spPr/>
        <p:txBody>
          <a:bodyPr>
            <a:normAutofit/>
          </a:bodyPr>
          <a:lstStyle/>
          <a:p>
            <a:r>
              <a:rPr lang="en-US" sz="5400" dirty="0">
                <a:solidFill>
                  <a:srgbClr val="C00000"/>
                </a:solidFill>
              </a:rPr>
              <a:t>How to Complete a Protocol Form</a:t>
            </a:r>
          </a:p>
        </p:txBody>
      </p:sp>
    </p:spTree>
    <p:extLst>
      <p:ext uri="{BB962C8B-B14F-4D97-AF65-F5344CB8AC3E}">
        <p14:creationId xmlns:p14="http://schemas.microsoft.com/office/powerpoint/2010/main" val="3349289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D924B-A4BD-9275-5B6A-5E6A5EE4D60D}"/>
              </a:ext>
            </a:extLst>
          </p:cNvPr>
          <p:cNvSpPr>
            <a:spLocks noGrp="1"/>
          </p:cNvSpPr>
          <p:nvPr>
            <p:ph type="title"/>
          </p:nvPr>
        </p:nvSpPr>
        <p:spPr/>
        <p:txBody>
          <a:bodyPr>
            <a:normAutofit/>
          </a:bodyPr>
          <a:lstStyle/>
          <a:p>
            <a:r>
              <a:rPr lang="en-US" sz="3000" dirty="0"/>
              <a:t>First Section of the Protocol Form</a:t>
            </a:r>
          </a:p>
        </p:txBody>
      </p:sp>
      <p:sp>
        <p:nvSpPr>
          <p:cNvPr id="3" name="Content Placeholder 2">
            <a:extLst>
              <a:ext uri="{FF2B5EF4-FFF2-40B4-BE49-F238E27FC236}">
                <a16:creationId xmlns:a16="http://schemas.microsoft.com/office/drawing/2014/main" id="{1FCA40A0-32CD-B226-62D4-70B638746D6B}"/>
              </a:ext>
            </a:extLst>
          </p:cNvPr>
          <p:cNvSpPr>
            <a:spLocks noGrp="1"/>
          </p:cNvSpPr>
          <p:nvPr>
            <p:ph idx="1"/>
          </p:nvPr>
        </p:nvSpPr>
        <p:spPr>
          <a:xfrm>
            <a:off x="1295400" y="2000657"/>
            <a:ext cx="9601200" cy="3809999"/>
          </a:xfrm>
        </p:spPr>
        <p:txBody>
          <a:bodyPr>
            <a:normAutofit/>
          </a:bodyPr>
          <a:lstStyle/>
          <a:p>
            <a:r>
              <a:rPr lang="en-US" sz="1800" dirty="0"/>
              <a:t>Directions for completing the Protocol Form are embedded within the Form and clarified in this power point.</a:t>
            </a:r>
          </a:p>
          <a:p>
            <a:r>
              <a:rPr lang="en-US" sz="1800" dirty="0"/>
              <a:t>The first section of the form is self explanatory and simply requires you to provide the title of your study, contact information for all researchers involved in the study, and notification if a member of your team is on the IRB (and should not be assigned the package for review).</a:t>
            </a:r>
            <a:endParaRPr lang="en-US" dirty="0"/>
          </a:p>
          <a:p>
            <a:endParaRPr lang="en-US" dirty="0"/>
          </a:p>
        </p:txBody>
      </p:sp>
    </p:spTree>
    <p:extLst>
      <p:ext uri="{BB962C8B-B14F-4D97-AF65-F5344CB8AC3E}">
        <p14:creationId xmlns:p14="http://schemas.microsoft.com/office/powerpoint/2010/main" val="4166772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9FFF0A-65F2-1310-2600-083998489BEA}"/>
              </a:ext>
            </a:extLst>
          </p:cNvPr>
          <p:cNvSpPr>
            <a:spLocks noGrp="1"/>
          </p:cNvSpPr>
          <p:nvPr>
            <p:ph idx="1"/>
          </p:nvPr>
        </p:nvSpPr>
        <p:spPr/>
        <p:txBody>
          <a:bodyPr/>
          <a:lstStyle/>
          <a:p>
            <a:pPr marL="0" indent="0">
              <a:buNone/>
            </a:pPr>
            <a:r>
              <a:rPr lang="en-US" sz="1800" dirty="0"/>
              <a:t>The next section of the Protocol Form requires you to explain why your study meets criteria for the level of review you are requesting.</a:t>
            </a:r>
          </a:p>
          <a:p>
            <a:r>
              <a:rPr lang="en-US" sz="1800" dirty="0"/>
              <a:t>For Exempt Reviews, select the appropriate category. Note that there is an Appendix that explains commonly used categories. </a:t>
            </a:r>
          </a:p>
          <a:p>
            <a:pPr lvl="1"/>
            <a:r>
              <a:rPr lang="en-US" dirty="0"/>
              <a:t>There is also information in the IRBNet Library about what constitutes “Action Research.”</a:t>
            </a:r>
          </a:p>
          <a:p>
            <a:r>
              <a:rPr lang="en-US" sz="1800" dirty="0"/>
              <a:t>For Expedited Reviews, your study must meet all the criteria listed.</a:t>
            </a:r>
          </a:p>
          <a:p>
            <a:r>
              <a:rPr lang="en-US" sz="1800" dirty="0"/>
              <a:t>If your study requires a Full Board Review, simply note that on the Protocol Form.</a:t>
            </a:r>
          </a:p>
          <a:p>
            <a:pPr marL="0" indent="0">
              <a:buNone/>
            </a:pPr>
            <a:endParaRPr lang="en-US" dirty="0"/>
          </a:p>
        </p:txBody>
      </p:sp>
      <p:sp>
        <p:nvSpPr>
          <p:cNvPr id="5" name="Title 4">
            <a:extLst>
              <a:ext uri="{FF2B5EF4-FFF2-40B4-BE49-F238E27FC236}">
                <a16:creationId xmlns:a16="http://schemas.microsoft.com/office/drawing/2014/main" id="{78C8AD4A-2B84-D4DD-BE83-5580EEC150BD}"/>
              </a:ext>
            </a:extLst>
          </p:cNvPr>
          <p:cNvSpPr>
            <a:spLocks noGrp="1"/>
          </p:cNvSpPr>
          <p:nvPr>
            <p:ph type="title"/>
          </p:nvPr>
        </p:nvSpPr>
        <p:spPr/>
        <p:txBody>
          <a:bodyPr>
            <a:normAutofit/>
          </a:bodyPr>
          <a:lstStyle/>
          <a:p>
            <a:r>
              <a:rPr lang="en-US" sz="2800" dirty="0"/>
              <a:t>Justify the Category of Review Your Research Meets</a:t>
            </a:r>
          </a:p>
        </p:txBody>
      </p:sp>
    </p:spTree>
    <p:extLst>
      <p:ext uri="{BB962C8B-B14F-4D97-AF65-F5344CB8AC3E}">
        <p14:creationId xmlns:p14="http://schemas.microsoft.com/office/powerpoint/2010/main" val="4250374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F85BF-AD2B-4FDC-D267-6A8C810BA48D}"/>
              </a:ext>
            </a:extLst>
          </p:cNvPr>
          <p:cNvSpPr>
            <a:spLocks noGrp="1"/>
          </p:cNvSpPr>
          <p:nvPr>
            <p:ph type="title"/>
          </p:nvPr>
        </p:nvSpPr>
        <p:spPr>
          <a:xfrm>
            <a:off x="1295400" y="503853"/>
            <a:ext cx="9601200" cy="1477348"/>
          </a:xfrm>
        </p:spPr>
        <p:txBody>
          <a:bodyPr>
            <a:normAutofit fontScale="90000"/>
          </a:bodyPr>
          <a:lstStyle/>
          <a:p>
            <a:br>
              <a:rPr lang="en-US" dirty="0"/>
            </a:br>
            <a:br>
              <a:rPr lang="en-US" dirty="0"/>
            </a:br>
            <a:br>
              <a:rPr lang="en-US" dirty="0"/>
            </a:br>
            <a:br>
              <a:rPr lang="en-US" dirty="0"/>
            </a:br>
            <a:r>
              <a:rPr lang="en-US" sz="3100" dirty="0">
                <a:latin typeface="+mn-lt"/>
              </a:rPr>
              <a:t>Explain/Justify Exempt and Expedited Submissions</a:t>
            </a:r>
            <a:br>
              <a:rPr lang="en-US" sz="3300" dirty="0"/>
            </a:br>
            <a:endParaRPr lang="en-US" sz="3300" dirty="0"/>
          </a:p>
        </p:txBody>
      </p:sp>
      <p:sp>
        <p:nvSpPr>
          <p:cNvPr id="3" name="Content Placeholder 2">
            <a:extLst>
              <a:ext uri="{FF2B5EF4-FFF2-40B4-BE49-F238E27FC236}">
                <a16:creationId xmlns:a16="http://schemas.microsoft.com/office/drawing/2014/main" id="{23648FF5-1FB1-E7E8-BF7F-93307DFB4424}"/>
              </a:ext>
            </a:extLst>
          </p:cNvPr>
          <p:cNvSpPr>
            <a:spLocks noGrp="1"/>
          </p:cNvSpPr>
          <p:nvPr>
            <p:ph idx="1"/>
          </p:nvPr>
        </p:nvSpPr>
        <p:spPr/>
        <p:txBody>
          <a:bodyPr/>
          <a:lstStyle/>
          <a:p>
            <a:pPr marL="0" indent="0">
              <a:buNone/>
            </a:pPr>
            <a:r>
              <a:rPr lang="en-US" sz="1800" dirty="0"/>
              <a:t>The Protocol Forms requires researchers who are conducting Exempt or Expedited research to explain how their study meets criteria for either exemption or expedition. It is not sufficient to say, “This study meets criteria 4” or “This study meets all the required criteria.” </a:t>
            </a:r>
            <a:r>
              <a:rPr lang="en-US" sz="1800" dirty="0">
                <a:solidFill>
                  <a:srgbClr val="C00000"/>
                </a:solidFill>
              </a:rPr>
              <a:t>You must provide information to helps the IRB reviewer see why you think your study meets criteria</a:t>
            </a:r>
            <a:r>
              <a:rPr lang="en-US" sz="1800" dirty="0"/>
              <a:t>. </a:t>
            </a:r>
          </a:p>
          <a:p>
            <a:r>
              <a:rPr lang="en-US" sz="1800" dirty="0"/>
              <a:t>For example:</a:t>
            </a:r>
          </a:p>
          <a:p>
            <a:pPr marL="0" indent="0">
              <a:buNone/>
            </a:pPr>
            <a:r>
              <a:rPr lang="en-US" sz="1800" i="1" dirty="0"/>
              <a:t>“This study meets exemption criteria 2 because adult participants will be asked to consent to completing a demographic form and 3 questionnaires. None of the questionnaires contain sensitive questions.”</a:t>
            </a:r>
          </a:p>
          <a:p>
            <a:pPr marL="0" indent="0">
              <a:buNone/>
            </a:pPr>
            <a:endParaRPr lang="en-US" sz="1800" i="1" dirty="0"/>
          </a:p>
          <a:p>
            <a:pPr marL="0" indent="0">
              <a:buNone/>
            </a:pPr>
            <a:endParaRPr lang="en-US" dirty="0"/>
          </a:p>
        </p:txBody>
      </p:sp>
    </p:spTree>
    <p:extLst>
      <p:ext uri="{BB962C8B-B14F-4D97-AF65-F5344CB8AC3E}">
        <p14:creationId xmlns:p14="http://schemas.microsoft.com/office/powerpoint/2010/main" val="3359365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1F95-D29A-D112-D0D8-57577BE326ED}"/>
              </a:ext>
            </a:extLst>
          </p:cNvPr>
          <p:cNvSpPr>
            <a:spLocks noGrp="1"/>
          </p:cNvSpPr>
          <p:nvPr>
            <p:ph type="title"/>
          </p:nvPr>
        </p:nvSpPr>
        <p:spPr>
          <a:xfrm>
            <a:off x="1295400" y="406576"/>
            <a:ext cx="9601200" cy="1142385"/>
          </a:xfrm>
        </p:spPr>
        <p:txBody>
          <a:bodyPr>
            <a:normAutofit/>
          </a:bodyPr>
          <a:lstStyle/>
          <a:p>
            <a:r>
              <a:rPr lang="en-US" dirty="0"/>
              <a:t>Tip: Create Your Informed Consent Document Before Completing the Protocol Form</a:t>
            </a:r>
          </a:p>
        </p:txBody>
      </p:sp>
      <p:sp>
        <p:nvSpPr>
          <p:cNvPr id="3" name="Content Placeholder 2">
            <a:extLst>
              <a:ext uri="{FF2B5EF4-FFF2-40B4-BE49-F238E27FC236}">
                <a16:creationId xmlns:a16="http://schemas.microsoft.com/office/drawing/2014/main" id="{D7E49382-99B7-F272-171B-E6FF3AC08E40}"/>
              </a:ext>
            </a:extLst>
          </p:cNvPr>
          <p:cNvSpPr>
            <a:spLocks noGrp="1"/>
          </p:cNvSpPr>
          <p:nvPr>
            <p:ph idx="1"/>
          </p:nvPr>
        </p:nvSpPr>
        <p:spPr>
          <a:xfrm>
            <a:off x="1295400" y="1699099"/>
            <a:ext cx="9601200" cy="3719207"/>
          </a:xfrm>
        </p:spPr>
        <p:txBody>
          <a:bodyPr>
            <a:normAutofit/>
          </a:bodyPr>
          <a:lstStyle/>
          <a:p>
            <a:pPr marL="0" indent="0">
              <a:lnSpc>
                <a:spcPct val="120000"/>
              </a:lnSpc>
              <a:buNone/>
            </a:pPr>
            <a:r>
              <a:rPr lang="en-US" sz="1800" dirty="0"/>
              <a:t>Much of what is reported next on the Protocol Form is identical to the information that should be in your Informed Consent Documents. </a:t>
            </a:r>
          </a:p>
          <a:p>
            <a:pPr>
              <a:lnSpc>
                <a:spcPct val="120000"/>
              </a:lnSpc>
            </a:pPr>
            <a:r>
              <a:rPr lang="en-US" sz="1800" dirty="0"/>
              <a:t>There should consistency between your Informed Consent and your Protocol Form, so if you create your Consent Documents beforehand, you can cut/paste from those documents.</a:t>
            </a:r>
          </a:p>
          <a:p>
            <a:pPr>
              <a:lnSpc>
                <a:spcPct val="120000"/>
              </a:lnSpc>
            </a:pPr>
            <a:r>
              <a:rPr lang="en-US" sz="1800" dirty="0"/>
              <a:t>Please note that there is a Guidance Power Point with instructions for how to complete Consent and Recruitment Documents. It may be found on IRBNet and on the Barry IRB Website.</a:t>
            </a:r>
          </a:p>
          <a:p>
            <a:pPr marL="506412" lvl="2" indent="0">
              <a:lnSpc>
                <a:spcPct val="120000"/>
              </a:lnSpc>
              <a:buNone/>
            </a:pPr>
            <a:endParaRPr lang="en-US" dirty="0"/>
          </a:p>
        </p:txBody>
      </p:sp>
    </p:spTree>
    <p:extLst>
      <p:ext uri="{BB962C8B-B14F-4D97-AF65-F5344CB8AC3E}">
        <p14:creationId xmlns:p14="http://schemas.microsoft.com/office/powerpoint/2010/main" val="3832402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F85BF-AD2B-4FDC-D267-6A8C810BA48D}"/>
              </a:ext>
            </a:extLst>
          </p:cNvPr>
          <p:cNvSpPr>
            <a:spLocks noGrp="1"/>
          </p:cNvSpPr>
          <p:nvPr>
            <p:ph type="title"/>
          </p:nvPr>
        </p:nvSpPr>
        <p:spPr>
          <a:xfrm>
            <a:off x="1295400" y="856034"/>
            <a:ext cx="9601200" cy="621314"/>
          </a:xfrm>
        </p:spPr>
        <p:txBody>
          <a:bodyPr>
            <a:normAutofit/>
          </a:bodyPr>
          <a:lstStyle/>
          <a:p>
            <a:r>
              <a:rPr lang="en-US" dirty="0"/>
              <a:t> Describe Risks to Participants</a:t>
            </a:r>
          </a:p>
        </p:txBody>
      </p:sp>
      <p:sp>
        <p:nvSpPr>
          <p:cNvPr id="3" name="Content Placeholder 2">
            <a:extLst>
              <a:ext uri="{FF2B5EF4-FFF2-40B4-BE49-F238E27FC236}">
                <a16:creationId xmlns:a16="http://schemas.microsoft.com/office/drawing/2014/main" id="{23648FF5-1FB1-E7E8-BF7F-93307DFB4424}"/>
              </a:ext>
            </a:extLst>
          </p:cNvPr>
          <p:cNvSpPr>
            <a:spLocks noGrp="1"/>
          </p:cNvSpPr>
          <p:nvPr>
            <p:ph idx="1"/>
          </p:nvPr>
        </p:nvSpPr>
        <p:spPr>
          <a:xfrm>
            <a:off x="1412132" y="1835286"/>
            <a:ext cx="9601200" cy="4098586"/>
          </a:xfrm>
        </p:spPr>
        <p:txBody>
          <a:bodyPr>
            <a:normAutofit fontScale="62500" lnSpcReduction="20000"/>
          </a:bodyPr>
          <a:lstStyle/>
          <a:p>
            <a:pPr marL="0" indent="0">
              <a:buNone/>
            </a:pPr>
            <a:r>
              <a:rPr lang="en-US" sz="2900" dirty="0"/>
              <a:t>The Protocol Forms require researchers to state the level of risk to those who participate in their study. </a:t>
            </a:r>
          </a:p>
          <a:p>
            <a:r>
              <a:rPr lang="en-US" sz="2900" dirty="0"/>
              <a:t>Exempt and expedited research must involve no more than minimal risk. </a:t>
            </a:r>
          </a:p>
          <a:p>
            <a:pPr lvl="1"/>
            <a:r>
              <a:rPr lang="en-US" sz="2900" b="0" i="0" dirty="0">
                <a:solidFill>
                  <a:srgbClr val="333333"/>
                </a:solidFill>
                <a:effectLst/>
              </a:rPr>
              <a:t>A commonly accepted definition of minimal risk is that the risk of harm anticipated in the proposed research is not greater (considering probability and magnitude) than those ordinarily encountered in daily life or during the performance of routine physical or psychological examinations or tests.</a:t>
            </a:r>
          </a:p>
          <a:p>
            <a:r>
              <a:rPr lang="en-US" sz="2900" b="0" i="0" dirty="0">
                <a:solidFill>
                  <a:srgbClr val="111111"/>
                </a:solidFill>
                <a:effectLst/>
              </a:rPr>
              <a:t>If a study involves the possibility of greater than minimal risk to participants, it must undergo Full </a:t>
            </a:r>
            <a:r>
              <a:rPr lang="en-US" sz="2900" dirty="0">
                <a:solidFill>
                  <a:srgbClr val="111111"/>
                </a:solidFill>
              </a:rPr>
              <a:t>Board review.</a:t>
            </a:r>
          </a:p>
          <a:p>
            <a:pPr lvl="1"/>
            <a:r>
              <a:rPr lang="en-US" sz="2900" b="0" i="0" dirty="0">
                <a:solidFill>
                  <a:srgbClr val="111111"/>
                </a:solidFill>
                <a:effectLst/>
              </a:rPr>
              <a:t>A commonly accepted definition of greater than minimal </a:t>
            </a:r>
            <a:r>
              <a:rPr lang="en-US" sz="2900" dirty="0">
                <a:solidFill>
                  <a:srgbClr val="111111"/>
                </a:solidFill>
              </a:rPr>
              <a:t>r</a:t>
            </a:r>
            <a:r>
              <a:rPr lang="en-US" sz="2900" b="0" i="0" dirty="0">
                <a:solidFill>
                  <a:srgbClr val="111111"/>
                </a:solidFill>
                <a:effectLst/>
              </a:rPr>
              <a:t>isk is that the</a:t>
            </a:r>
            <a:r>
              <a:rPr lang="en-US" sz="2900" b="1" i="0" dirty="0">
                <a:solidFill>
                  <a:srgbClr val="111111"/>
                </a:solidFill>
                <a:effectLst/>
              </a:rPr>
              <a:t> </a:t>
            </a:r>
            <a:r>
              <a:rPr lang="en-US" sz="2900" i="0" dirty="0">
                <a:solidFill>
                  <a:srgbClr val="111111"/>
                </a:solidFill>
                <a:effectLst/>
              </a:rPr>
              <a:t>probability and magnitude of harm or discomfort to participants are more than minimal.</a:t>
            </a:r>
            <a:endParaRPr lang="en-US" sz="2900" dirty="0">
              <a:solidFill>
                <a:srgbClr val="111111"/>
              </a:solidFill>
            </a:endParaRPr>
          </a:p>
          <a:p>
            <a:pPr lvl="1"/>
            <a:r>
              <a:rPr lang="en-US" sz="2900" dirty="0">
                <a:solidFill>
                  <a:srgbClr val="111111"/>
                </a:solidFill>
              </a:rPr>
              <a:t>Research involving greater than minimal risk requires </a:t>
            </a:r>
            <a:r>
              <a:rPr lang="en-US" sz="2900" b="0" i="0" dirty="0">
                <a:solidFill>
                  <a:srgbClr val="111111"/>
                </a:solidFill>
                <a:effectLst/>
              </a:rPr>
              <a:t>safety monitoring. Researchers must  explain the surveillance and protections they will have in place to minimize harm to participants.</a:t>
            </a:r>
            <a:endParaRPr lang="en-US" sz="2900" i="1" dirty="0"/>
          </a:p>
          <a:p>
            <a:pPr marL="0" indent="0">
              <a:buNone/>
            </a:pPr>
            <a:endParaRPr lang="en-US" dirty="0"/>
          </a:p>
        </p:txBody>
      </p:sp>
    </p:spTree>
    <p:extLst>
      <p:ext uri="{BB962C8B-B14F-4D97-AF65-F5344CB8AC3E}">
        <p14:creationId xmlns:p14="http://schemas.microsoft.com/office/powerpoint/2010/main" val="1656350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of this Guidance</a:t>
            </a:r>
          </a:p>
        </p:txBody>
      </p:sp>
      <p:sp>
        <p:nvSpPr>
          <p:cNvPr id="3" name="Content Placeholder 2"/>
          <p:cNvSpPr>
            <a:spLocks noGrp="1"/>
          </p:cNvSpPr>
          <p:nvPr>
            <p:ph idx="1"/>
          </p:nvPr>
        </p:nvSpPr>
        <p:spPr>
          <a:xfrm>
            <a:off x="1295400" y="1874195"/>
            <a:ext cx="9601200" cy="4332052"/>
          </a:xfrm>
        </p:spPr>
        <p:txBody>
          <a:bodyPr>
            <a:normAutofit fontScale="70000" lnSpcReduction="20000"/>
          </a:bodyPr>
          <a:lstStyle/>
          <a:p>
            <a:r>
              <a:rPr lang="en-US" sz="2900" dirty="0"/>
              <a:t>First Steps: </a:t>
            </a:r>
          </a:p>
          <a:p>
            <a:pPr lvl="1"/>
            <a:r>
              <a:rPr lang="en-US" sz="2900" dirty="0"/>
              <a:t>Create an IRBNet Account</a:t>
            </a:r>
          </a:p>
          <a:p>
            <a:pPr lvl="1"/>
            <a:r>
              <a:rPr lang="en-US" sz="2900" dirty="0"/>
              <a:t>Complete the Required Ethics Training</a:t>
            </a:r>
          </a:p>
          <a:p>
            <a:r>
              <a:rPr lang="en-US" sz="2900" dirty="0"/>
              <a:t>Determine the Category of Review Required for Your Research</a:t>
            </a:r>
          </a:p>
          <a:p>
            <a:pPr lvl="1"/>
            <a:r>
              <a:rPr lang="en-US" sz="2900" dirty="0"/>
              <a:t>Full Board</a:t>
            </a:r>
          </a:p>
          <a:p>
            <a:pPr lvl="1"/>
            <a:r>
              <a:rPr lang="en-US" sz="2900" dirty="0"/>
              <a:t>Expedited</a:t>
            </a:r>
          </a:p>
          <a:p>
            <a:pPr lvl="1"/>
            <a:r>
              <a:rPr lang="en-US" sz="2900" dirty="0"/>
              <a:t>Exempt </a:t>
            </a:r>
          </a:p>
          <a:p>
            <a:r>
              <a:rPr lang="en-US" sz="2900" dirty="0"/>
              <a:t>Select the Protocol Form Designed for the Type of Review Your Study Requires</a:t>
            </a:r>
          </a:p>
          <a:p>
            <a:r>
              <a:rPr lang="en-US" sz="2900" dirty="0"/>
              <a:t>How to Complete the Protocol Form</a:t>
            </a:r>
          </a:p>
          <a:p>
            <a:pPr lvl="1"/>
            <a:r>
              <a:rPr lang="en-US" sz="2900" dirty="0"/>
              <a:t>Step-by-Step Instructions</a:t>
            </a:r>
          </a:p>
          <a:p>
            <a:r>
              <a:rPr lang="en-US" sz="2900" dirty="0"/>
              <a:t>What Happens Next?</a:t>
            </a:r>
          </a:p>
          <a:p>
            <a:pPr marL="506412" lvl="2" indent="0">
              <a:buNone/>
            </a:pPr>
            <a:endParaRPr lang="en-US" dirty="0"/>
          </a:p>
          <a:p>
            <a:pPr lvl="1"/>
            <a:endParaRPr lang="en-US" dirty="0"/>
          </a:p>
          <a:p>
            <a:pPr lvl="1"/>
            <a:endParaRPr lang="en-US" dirty="0"/>
          </a:p>
          <a:p>
            <a:pPr marL="0" indent="0" algn="ctr">
              <a:buNone/>
            </a:pPr>
            <a:endParaRPr lang="en-US" dirty="0">
              <a:solidFill>
                <a:srgbClr val="C00000"/>
              </a:solidFill>
            </a:endParaRP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6B6FA-14B8-7A0D-532A-39B81635FB57}"/>
              </a:ext>
            </a:extLst>
          </p:cNvPr>
          <p:cNvSpPr>
            <a:spLocks noGrp="1"/>
          </p:cNvSpPr>
          <p:nvPr>
            <p:ph type="title"/>
          </p:nvPr>
        </p:nvSpPr>
        <p:spPr/>
        <p:txBody>
          <a:bodyPr/>
          <a:lstStyle/>
          <a:p>
            <a:r>
              <a:rPr lang="en-US" dirty="0"/>
              <a:t>Information About Your Intended Participants</a:t>
            </a:r>
          </a:p>
        </p:txBody>
      </p:sp>
      <p:sp>
        <p:nvSpPr>
          <p:cNvPr id="3" name="Content Placeholder 2">
            <a:extLst>
              <a:ext uri="{FF2B5EF4-FFF2-40B4-BE49-F238E27FC236}">
                <a16:creationId xmlns:a16="http://schemas.microsoft.com/office/drawing/2014/main" id="{A586DD5F-3663-FB0E-D139-432019D54E55}"/>
              </a:ext>
            </a:extLst>
          </p:cNvPr>
          <p:cNvSpPr>
            <a:spLocks noGrp="1"/>
          </p:cNvSpPr>
          <p:nvPr>
            <p:ph idx="1"/>
          </p:nvPr>
        </p:nvSpPr>
        <p:spPr/>
        <p:txBody>
          <a:bodyPr>
            <a:normAutofit/>
          </a:bodyPr>
          <a:lstStyle/>
          <a:p>
            <a:pPr marL="0" indent="0">
              <a:buNone/>
            </a:pPr>
            <a:r>
              <a:rPr lang="en-US" sz="1800" dirty="0"/>
              <a:t>The next section of the form ask questions related to your participants and how they will be recruited.</a:t>
            </a:r>
          </a:p>
          <a:p>
            <a:r>
              <a:rPr lang="en-US" sz="1800" dirty="0"/>
              <a:t>Who will be your participants?</a:t>
            </a:r>
          </a:p>
          <a:p>
            <a:r>
              <a:rPr lang="en-US" sz="1800" dirty="0"/>
              <a:t>Are they considered vulnerable?</a:t>
            </a:r>
          </a:p>
          <a:p>
            <a:r>
              <a:rPr lang="en-US" sz="1800" dirty="0"/>
              <a:t>How many participants will you use?</a:t>
            </a:r>
          </a:p>
          <a:p>
            <a:r>
              <a:rPr lang="en-US" sz="1800" dirty="0"/>
              <a:t>How will you recruit participants?</a:t>
            </a:r>
          </a:p>
          <a:p>
            <a:pPr marL="0" indent="0">
              <a:buNone/>
            </a:pPr>
            <a:r>
              <a:rPr lang="en-US" sz="1800" dirty="0"/>
              <a:t>The slides that follow help you to accurately report this information.</a:t>
            </a:r>
          </a:p>
        </p:txBody>
      </p:sp>
    </p:spTree>
    <p:extLst>
      <p:ext uri="{BB962C8B-B14F-4D97-AF65-F5344CB8AC3E}">
        <p14:creationId xmlns:p14="http://schemas.microsoft.com/office/powerpoint/2010/main" val="88467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235E3-4CE3-D64C-B07A-D9D81E20C682}"/>
              </a:ext>
            </a:extLst>
          </p:cNvPr>
          <p:cNvSpPr>
            <a:spLocks noGrp="1"/>
          </p:cNvSpPr>
          <p:nvPr>
            <p:ph type="title"/>
          </p:nvPr>
        </p:nvSpPr>
        <p:spPr/>
        <p:txBody>
          <a:bodyPr/>
          <a:lstStyle/>
          <a:p>
            <a:r>
              <a:rPr lang="en-US" dirty="0"/>
              <a:t>Vulnerable Populations</a:t>
            </a:r>
          </a:p>
        </p:txBody>
      </p:sp>
      <p:sp>
        <p:nvSpPr>
          <p:cNvPr id="3" name="Content Placeholder 2">
            <a:extLst>
              <a:ext uri="{FF2B5EF4-FFF2-40B4-BE49-F238E27FC236}">
                <a16:creationId xmlns:a16="http://schemas.microsoft.com/office/drawing/2014/main" id="{73540BD9-53C1-B8FA-1DAA-7A5AEE79458D}"/>
              </a:ext>
            </a:extLst>
          </p:cNvPr>
          <p:cNvSpPr>
            <a:spLocks noGrp="1"/>
          </p:cNvSpPr>
          <p:nvPr>
            <p:ph idx="1"/>
          </p:nvPr>
        </p:nvSpPr>
        <p:spPr/>
        <p:txBody>
          <a:bodyPr>
            <a:normAutofit/>
          </a:bodyPr>
          <a:lstStyle/>
          <a:p>
            <a:pPr marL="0" indent="0">
              <a:buNone/>
            </a:pPr>
            <a:r>
              <a:rPr lang="en-US" sz="1800" dirty="0"/>
              <a:t>The Protocol Forms requires you to report if your participants will be people who are considered vulnerable (</a:t>
            </a:r>
            <a:r>
              <a:rPr lang="en-US" sz="1800" b="0" i="1" dirty="0">
                <a:effectLst/>
                <a:ea typeface="Times New Roman" panose="02020603050405020304" pitchFamily="18" charset="0"/>
              </a:rPr>
              <a:t>Minors; Fetuses; </a:t>
            </a:r>
            <a:r>
              <a:rPr lang="en-US" sz="1800" b="0" i="1" dirty="0" err="1">
                <a:effectLst/>
                <a:ea typeface="Times New Roman" panose="02020603050405020304" pitchFamily="18" charset="0"/>
              </a:rPr>
              <a:t>Abortuses</a:t>
            </a:r>
            <a:r>
              <a:rPr lang="en-US" sz="1800" b="0" i="1" dirty="0">
                <a:effectLst/>
                <a:ea typeface="Times New Roman" panose="02020603050405020304" pitchFamily="18" charset="0"/>
              </a:rPr>
              <a:t>; Prisoners; Pregnant women; People with intellectual disability; Institutionalized persons</a:t>
            </a:r>
            <a:r>
              <a:rPr lang="en-US" sz="1800" b="0" dirty="0">
                <a:effectLst/>
                <a:ea typeface="Times New Roman" panose="02020603050405020304" pitchFamily="18" charset="0"/>
              </a:rPr>
              <a:t>)</a:t>
            </a:r>
            <a:endParaRPr lang="en-US" sz="1800" dirty="0"/>
          </a:p>
          <a:p>
            <a:r>
              <a:rPr lang="en-US" sz="1800" dirty="0"/>
              <a:t>If you are planning to use participants from any of the categories listed on the Protocol Form, you must explain how you will ensure their protection.</a:t>
            </a:r>
          </a:p>
          <a:p>
            <a:pPr lvl="1"/>
            <a:r>
              <a:rPr lang="en-US" i="1" dirty="0"/>
              <a:t>For example, when conducting research with minors you should obtain parental consent (or employ parental notification) and obtain child assent.</a:t>
            </a:r>
          </a:p>
        </p:txBody>
      </p:sp>
    </p:spTree>
    <p:extLst>
      <p:ext uri="{BB962C8B-B14F-4D97-AF65-F5344CB8AC3E}">
        <p14:creationId xmlns:p14="http://schemas.microsoft.com/office/powerpoint/2010/main" val="165274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F91B3-1679-DAC3-C91A-F23A922344F2}"/>
              </a:ext>
            </a:extLst>
          </p:cNvPr>
          <p:cNvSpPr>
            <a:spLocks noGrp="1"/>
          </p:cNvSpPr>
          <p:nvPr>
            <p:ph type="title"/>
          </p:nvPr>
        </p:nvSpPr>
        <p:spPr/>
        <p:txBody>
          <a:bodyPr/>
          <a:lstStyle/>
          <a:p>
            <a:r>
              <a:rPr lang="en-US" dirty="0"/>
              <a:t>How Many Participants Will You Use? </a:t>
            </a:r>
          </a:p>
        </p:txBody>
      </p:sp>
      <p:sp>
        <p:nvSpPr>
          <p:cNvPr id="3" name="Content Placeholder 2">
            <a:extLst>
              <a:ext uri="{FF2B5EF4-FFF2-40B4-BE49-F238E27FC236}">
                <a16:creationId xmlns:a16="http://schemas.microsoft.com/office/drawing/2014/main" id="{439B8F5D-9E59-DF9F-98D7-BFA9AFC47C3F}"/>
              </a:ext>
            </a:extLst>
          </p:cNvPr>
          <p:cNvSpPr>
            <a:spLocks noGrp="1"/>
          </p:cNvSpPr>
          <p:nvPr>
            <p:ph idx="1"/>
          </p:nvPr>
        </p:nvSpPr>
        <p:spPr/>
        <p:txBody>
          <a:bodyPr/>
          <a:lstStyle/>
          <a:p>
            <a:pPr marL="0" indent="0">
              <a:buNone/>
            </a:pPr>
            <a:r>
              <a:rPr lang="en-US" sz="1800" dirty="0"/>
              <a:t>Provide the number of participants you will use. It is a good idea to anticipate more participants than what you need for data analysis because you are likely to have attrition and/or unusable data. The number of interest to the IRB is the number of people who may be exposed to your study, not the number you need for data analysis.</a:t>
            </a:r>
          </a:p>
          <a:p>
            <a:pPr lvl="1"/>
            <a:r>
              <a:rPr lang="en-US" dirty="0"/>
              <a:t>“The maximum number of participants that will be recruited is 150.” </a:t>
            </a:r>
          </a:p>
          <a:p>
            <a:pPr lvl="1"/>
            <a:r>
              <a:rPr lang="en-US" dirty="0"/>
              <a:t>You might add, “This allows for an adequate sample while also accounting for attrition and incomplete or otherwise unusable data.”</a:t>
            </a:r>
          </a:p>
          <a:p>
            <a:r>
              <a:rPr lang="en-US" sz="1800" i="1" dirty="0"/>
              <a:t>FYI: The IRB wants to know the number of participants who will be exposed to your study because when assessing the costs versus the benefits of a study the IRB reviewer takes into consideration how may people will potentially be affected. </a:t>
            </a:r>
          </a:p>
          <a:p>
            <a:pPr marL="0" indent="0">
              <a:buNone/>
            </a:pPr>
            <a:endParaRPr lang="en-US" dirty="0"/>
          </a:p>
        </p:txBody>
      </p:sp>
    </p:spTree>
    <p:extLst>
      <p:ext uri="{BB962C8B-B14F-4D97-AF65-F5344CB8AC3E}">
        <p14:creationId xmlns:p14="http://schemas.microsoft.com/office/powerpoint/2010/main" val="1836697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1F95-D29A-D112-D0D8-57577BE326ED}"/>
              </a:ext>
            </a:extLst>
          </p:cNvPr>
          <p:cNvSpPr>
            <a:spLocks noGrp="1"/>
          </p:cNvSpPr>
          <p:nvPr>
            <p:ph type="title"/>
          </p:nvPr>
        </p:nvSpPr>
        <p:spPr>
          <a:xfrm>
            <a:off x="1295400" y="406576"/>
            <a:ext cx="9601200" cy="1142385"/>
          </a:xfrm>
        </p:spPr>
        <p:txBody>
          <a:bodyPr>
            <a:normAutofit/>
          </a:bodyPr>
          <a:lstStyle/>
          <a:p>
            <a:r>
              <a:rPr lang="en-US" dirty="0"/>
              <a:t>How Will You Recruit Participants?</a:t>
            </a:r>
          </a:p>
        </p:txBody>
      </p:sp>
      <p:sp>
        <p:nvSpPr>
          <p:cNvPr id="3" name="Content Placeholder 2">
            <a:extLst>
              <a:ext uri="{FF2B5EF4-FFF2-40B4-BE49-F238E27FC236}">
                <a16:creationId xmlns:a16="http://schemas.microsoft.com/office/drawing/2014/main" id="{D7E49382-99B7-F272-171B-E6FF3AC08E40}"/>
              </a:ext>
            </a:extLst>
          </p:cNvPr>
          <p:cNvSpPr>
            <a:spLocks noGrp="1"/>
          </p:cNvSpPr>
          <p:nvPr>
            <p:ph idx="1"/>
          </p:nvPr>
        </p:nvSpPr>
        <p:spPr>
          <a:xfrm>
            <a:off x="1295400" y="1699099"/>
            <a:ext cx="9601200" cy="2911812"/>
          </a:xfrm>
        </p:spPr>
        <p:txBody>
          <a:bodyPr>
            <a:normAutofit fontScale="92500"/>
          </a:bodyPr>
          <a:lstStyle/>
          <a:p>
            <a:pPr marL="0" indent="0">
              <a:lnSpc>
                <a:spcPct val="120000"/>
              </a:lnSpc>
              <a:buNone/>
            </a:pPr>
            <a:r>
              <a:rPr lang="en-US" sz="1900" dirty="0"/>
              <a:t>When completing the Protocol Forms, state clearly how you are going to find participants. </a:t>
            </a:r>
          </a:p>
          <a:p>
            <a:pPr lvl="1">
              <a:lnSpc>
                <a:spcPct val="120000"/>
              </a:lnSpc>
            </a:pPr>
            <a:r>
              <a:rPr lang="en-US" sz="1900" i="1" dirty="0"/>
              <a:t>“A flyer advertising the study will be posted in the break rooms of the two hospitals where participants will be recruited. A letter introducing the study and asking for participants will also be sent to nurses via the American Nursing Association.”</a:t>
            </a:r>
          </a:p>
          <a:p>
            <a:pPr>
              <a:lnSpc>
                <a:spcPct val="120000"/>
              </a:lnSpc>
            </a:pPr>
            <a:r>
              <a:rPr lang="en-US" sz="1900" dirty="0"/>
              <a:t>Remember to upload your recruitment materials to your IRB package. These documents should be attached separately from the Protocol Form (as opposed to adding them as Appendices).</a:t>
            </a:r>
          </a:p>
          <a:p>
            <a:pPr marL="506412" lvl="2" indent="0">
              <a:lnSpc>
                <a:spcPct val="120000"/>
              </a:lnSpc>
              <a:buNone/>
            </a:pPr>
            <a:endParaRPr lang="en-US" sz="6200" dirty="0"/>
          </a:p>
        </p:txBody>
      </p:sp>
    </p:spTree>
    <p:extLst>
      <p:ext uri="{BB962C8B-B14F-4D97-AF65-F5344CB8AC3E}">
        <p14:creationId xmlns:p14="http://schemas.microsoft.com/office/powerpoint/2010/main" val="6002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247BA-B095-B5EB-FC39-012C8630C61C}"/>
              </a:ext>
            </a:extLst>
          </p:cNvPr>
          <p:cNvSpPr>
            <a:spLocks noGrp="1"/>
          </p:cNvSpPr>
          <p:nvPr>
            <p:ph type="title"/>
          </p:nvPr>
        </p:nvSpPr>
        <p:spPr/>
        <p:txBody>
          <a:bodyPr/>
          <a:lstStyle/>
          <a:p>
            <a:r>
              <a:rPr lang="en-US" dirty="0"/>
              <a:t>Research Methods and Instruments/Measures</a:t>
            </a:r>
          </a:p>
        </p:txBody>
      </p:sp>
      <p:sp>
        <p:nvSpPr>
          <p:cNvPr id="3" name="Content Placeholder 2">
            <a:extLst>
              <a:ext uri="{FF2B5EF4-FFF2-40B4-BE49-F238E27FC236}">
                <a16:creationId xmlns:a16="http://schemas.microsoft.com/office/drawing/2014/main" id="{E4E8ECCC-AEF3-3395-E4B6-4731E1C8951B}"/>
              </a:ext>
            </a:extLst>
          </p:cNvPr>
          <p:cNvSpPr>
            <a:spLocks noGrp="1"/>
          </p:cNvSpPr>
          <p:nvPr>
            <p:ph idx="1"/>
          </p:nvPr>
        </p:nvSpPr>
        <p:spPr/>
        <p:txBody>
          <a:bodyPr/>
          <a:lstStyle/>
          <a:p>
            <a:pPr marL="0" indent="0">
              <a:buNone/>
            </a:pPr>
            <a:r>
              <a:rPr lang="en-US" sz="1800" dirty="0"/>
              <a:t>This is arguably the most important section of the Protocol Form because the IRB must be able to clearly understand what you will require of participants in terms of:</a:t>
            </a:r>
          </a:p>
          <a:p>
            <a:r>
              <a:rPr lang="en-US" sz="1800" dirty="0"/>
              <a:t>What you will ask them to do</a:t>
            </a:r>
          </a:p>
          <a:p>
            <a:r>
              <a:rPr lang="en-US" sz="1800" dirty="0"/>
              <a:t>How long it will take</a:t>
            </a:r>
          </a:p>
          <a:p>
            <a:r>
              <a:rPr lang="en-US" sz="1800" dirty="0"/>
              <a:t>What instruments/measures/tests you may ask them to complete</a:t>
            </a:r>
          </a:p>
          <a:p>
            <a:pPr marL="0" indent="0">
              <a:buNone/>
            </a:pPr>
            <a:r>
              <a:rPr lang="en-US" sz="1800" dirty="0"/>
              <a:t>The slides that follow help you to accurately complete the Research Methods and Instruments/Measures sections of the Protocol Forms.</a:t>
            </a:r>
          </a:p>
          <a:p>
            <a:pPr marL="0" indent="0">
              <a:buNone/>
            </a:pPr>
            <a:endParaRPr lang="en-US" dirty="0"/>
          </a:p>
        </p:txBody>
      </p:sp>
    </p:spTree>
    <p:extLst>
      <p:ext uri="{BB962C8B-B14F-4D97-AF65-F5344CB8AC3E}">
        <p14:creationId xmlns:p14="http://schemas.microsoft.com/office/powerpoint/2010/main" val="2736623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D1BDD-5471-447A-9B21-4964C43214C8}"/>
              </a:ext>
            </a:extLst>
          </p:cNvPr>
          <p:cNvSpPr>
            <a:spLocks noGrp="1"/>
          </p:cNvSpPr>
          <p:nvPr>
            <p:ph type="title"/>
          </p:nvPr>
        </p:nvSpPr>
        <p:spPr>
          <a:xfrm>
            <a:off x="1295400" y="97275"/>
            <a:ext cx="9601200" cy="1177047"/>
          </a:xfrm>
        </p:spPr>
        <p:txBody>
          <a:bodyPr>
            <a:normAutofit/>
          </a:bodyPr>
          <a:lstStyle/>
          <a:p>
            <a:r>
              <a:rPr lang="en-US" dirty="0"/>
              <a:t>Research Methods</a:t>
            </a:r>
          </a:p>
        </p:txBody>
      </p:sp>
      <p:sp>
        <p:nvSpPr>
          <p:cNvPr id="3" name="Content Placeholder 2">
            <a:extLst>
              <a:ext uri="{FF2B5EF4-FFF2-40B4-BE49-F238E27FC236}">
                <a16:creationId xmlns:a16="http://schemas.microsoft.com/office/drawing/2014/main" id="{56021A46-28FF-4FF8-9BBA-EB11848912FA}"/>
              </a:ext>
            </a:extLst>
          </p:cNvPr>
          <p:cNvSpPr>
            <a:spLocks noGrp="1"/>
          </p:cNvSpPr>
          <p:nvPr>
            <p:ph idx="1"/>
          </p:nvPr>
        </p:nvSpPr>
        <p:spPr>
          <a:xfrm>
            <a:off x="964659" y="1446180"/>
            <a:ext cx="9601200" cy="4341778"/>
          </a:xfrm>
        </p:spPr>
        <p:txBody>
          <a:bodyPr>
            <a:noAutofit/>
          </a:bodyPr>
          <a:lstStyle/>
          <a:p>
            <a:pPr marL="274320" lvl="1" indent="0">
              <a:buNone/>
            </a:pPr>
            <a:r>
              <a:rPr lang="en-US" dirty="0">
                <a:solidFill>
                  <a:schemeClr val="accent1">
                    <a:lumMod val="75000"/>
                  </a:schemeClr>
                </a:solidFill>
              </a:rPr>
              <a:t>The “Research Method” section </a:t>
            </a:r>
            <a:r>
              <a:rPr lang="en-US" dirty="0"/>
              <a:t>of the Protocol Forms is where you specify, step by step, what will happen to your participants. </a:t>
            </a:r>
          </a:p>
          <a:p>
            <a:pPr lvl="1"/>
            <a:r>
              <a:rPr lang="en-US" dirty="0"/>
              <a:t>Include the total time commitment required of participants and be sure you report the time consistently throughout your documents.</a:t>
            </a:r>
          </a:p>
          <a:p>
            <a:pPr lvl="1"/>
            <a:r>
              <a:rPr lang="en-US" dirty="0"/>
              <a:t>For example, you might itemize each step like so:</a:t>
            </a:r>
          </a:p>
          <a:p>
            <a:pPr lvl="2"/>
            <a:r>
              <a:rPr lang="en-US" sz="1800" i="1" dirty="0"/>
              <a:t>This study takes place online, so participants will provide passive consent in the form of a Cover Letter</a:t>
            </a:r>
          </a:p>
          <a:p>
            <a:pPr lvl="2"/>
            <a:r>
              <a:rPr lang="en-US" sz="1800" i="1" dirty="0"/>
              <a:t>After consenting, they will complete a Demographic Questionnaire created for the study</a:t>
            </a:r>
          </a:p>
          <a:p>
            <a:pPr lvl="2"/>
            <a:r>
              <a:rPr lang="en-US" sz="1800" i="1" dirty="0"/>
              <a:t>They will then view 1 of 4 pictures of a psychotherapist’s office and asked to rate the office on a Likert scale with anchors “cold” to “warm”</a:t>
            </a:r>
          </a:p>
          <a:p>
            <a:pPr lvl="2"/>
            <a:r>
              <a:rPr lang="en-US" sz="1800" i="1" dirty="0"/>
              <a:t>Finally, participants will be asked to imagine the therapist who works in the office they saw, and complete the Psychotherapist Qualities Inventory</a:t>
            </a:r>
          </a:p>
          <a:p>
            <a:pPr lvl="2"/>
            <a:r>
              <a:rPr lang="en-US" sz="1800" i="1" dirty="0"/>
              <a:t>The expected time commitment is no more than15 minutes</a:t>
            </a:r>
          </a:p>
        </p:txBody>
      </p:sp>
    </p:spTree>
    <p:extLst>
      <p:ext uri="{BB962C8B-B14F-4D97-AF65-F5344CB8AC3E}">
        <p14:creationId xmlns:p14="http://schemas.microsoft.com/office/powerpoint/2010/main" val="3305381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EE9B3-EAF0-06F2-38F6-87AFD15AA274}"/>
              </a:ext>
            </a:extLst>
          </p:cNvPr>
          <p:cNvSpPr>
            <a:spLocks noGrp="1"/>
          </p:cNvSpPr>
          <p:nvPr>
            <p:ph type="title"/>
          </p:nvPr>
        </p:nvSpPr>
        <p:spPr/>
        <p:txBody>
          <a:bodyPr/>
          <a:lstStyle/>
          <a:p>
            <a:r>
              <a:rPr lang="en-US" dirty="0"/>
              <a:t>Instruments and Measures You Plan to Use</a:t>
            </a:r>
          </a:p>
        </p:txBody>
      </p:sp>
      <p:sp>
        <p:nvSpPr>
          <p:cNvPr id="3" name="Content Placeholder 2">
            <a:extLst>
              <a:ext uri="{FF2B5EF4-FFF2-40B4-BE49-F238E27FC236}">
                <a16:creationId xmlns:a16="http://schemas.microsoft.com/office/drawing/2014/main" id="{EAF5CAD6-CC73-1EE6-A3E6-B69C575B70F1}"/>
              </a:ext>
            </a:extLst>
          </p:cNvPr>
          <p:cNvSpPr>
            <a:spLocks noGrp="1"/>
          </p:cNvSpPr>
          <p:nvPr>
            <p:ph idx="1"/>
          </p:nvPr>
        </p:nvSpPr>
        <p:spPr>
          <a:xfrm>
            <a:off x="1295400" y="1961745"/>
            <a:ext cx="9601200" cy="3809999"/>
          </a:xfrm>
        </p:spPr>
        <p:txBody>
          <a:bodyPr>
            <a:normAutofit/>
          </a:bodyPr>
          <a:lstStyle/>
          <a:p>
            <a:pPr marL="0" indent="0">
              <a:buNone/>
            </a:pPr>
            <a:r>
              <a:rPr lang="en-US" sz="1800" dirty="0"/>
              <a:t>If your study involves the use of questionnaires, tests, videos, and so forth list them on the Protocol Form. </a:t>
            </a:r>
          </a:p>
          <a:p>
            <a:r>
              <a:rPr lang="en-US" sz="1800" dirty="0"/>
              <a:t>Include a statement verifying that the instruments are in the public domain and therefore eligible for use without author permission.</a:t>
            </a:r>
          </a:p>
          <a:p>
            <a:r>
              <a:rPr lang="en-US" sz="1800" dirty="0"/>
              <a:t>You should also note whether any instrument asks sensitive questions (e.g., questions that ask about mental or physical health symptoms or abuse)</a:t>
            </a:r>
          </a:p>
          <a:p>
            <a:pPr lvl="1"/>
            <a:r>
              <a:rPr lang="en-US" dirty="0"/>
              <a:t>If you are using an instrument that asks sensitive questions, include a statement on your Consent Form (and on the Protocol Form) that indicates the steps you have taken to minimize participant distress.</a:t>
            </a:r>
          </a:p>
          <a:p>
            <a:pPr lvl="2"/>
            <a:r>
              <a:rPr lang="en-US" sz="1800" i="1" dirty="0"/>
              <a:t>For example: “One inventory used in this study asks about symptoms of depression. If you find that completing this inventory raises your concern or distresses you, please contact the </a:t>
            </a:r>
            <a:r>
              <a:rPr lang="en-US" sz="1800" b="0" i="1" dirty="0">
                <a:solidFill>
                  <a:srgbClr val="001A4E"/>
                </a:solidFill>
                <a:effectLst/>
              </a:rPr>
              <a:t>CRISIS LIFELINE (1-800-273-TALK or 988LIFELINE.ORG)” </a:t>
            </a:r>
            <a:endParaRPr lang="en-US" sz="1800" i="1" dirty="0"/>
          </a:p>
        </p:txBody>
      </p:sp>
    </p:spTree>
    <p:extLst>
      <p:ext uri="{BB962C8B-B14F-4D97-AF65-F5344CB8AC3E}">
        <p14:creationId xmlns:p14="http://schemas.microsoft.com/office/powerpoint/2010/main" val="1040404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7C7F-79CB-2ABF-2182-45EE8748674D}"/>
              </a:ext>
            </a:extLst>
          </p:cNvPr>
          <p:cNvSpPr>
            <a:spLocks noGrp="1"/>
          </p:cNvSpPr>
          <p:nvPr>
            <p:ph type="title"/>
          </p:nvPr>
        </p:nvSpPr>
        <p:spPr/>
        <p:txBody>
          <a:bodyPr/>
          <a:lstStyle/>
          <a:p>
            <a:r>
              <a:rPr lang="en-US" dirty="0"/>
              <a:t>Does Your Study Involve Research on Existing Barry Programs?</a:t>
            </a:r>
          </a:p>
        </p:txBody>
      </p:sp>
      <p:sp>
        <p:nvSpPr>
          <p:cNvPr id="3" name="Content Placeholder 2">
            <a:extLst>
              <a:ext uri="{FF2B5EF4-FFF2-40B4-BE49-F238E27FC236}">
                <a16:creationId xmlns:a16="http://schemas.microsoft.com/office/drawing/2014/main" id="{21E236CC-3D09-71C1-57DB-C5F46DAB4162}"/>
              </a:ext>
            </a:extLst>
          </p:cNvPr>
          <p:cNvSpPr>
            <a:spLocks noGrp="1"/>
          </p:cNvSpPr>
          <p:nvPr>
            <p:ph idx="1"/>
          </p:nvPr>
        </p:nvSpPr>
        <p:spPr/>
        <p:txBody>
          <a:bodyPr/>
          <a:lstStyle/>
          <a:p>
            <a:r>
              <a:rPr lang="en-US" sz="1800" b="0" dirty="0">
                <a:effectLst/>
                <a:ea typeface="Times New Roman" panose="02020603050405020304" pitchFamily="18" charset="0"/>
              </a:rPr>
              <a:t>If you are researching a Barry program, you must notify the Office of Institutional Research. Indicate on your Protocol Form that you have done so.</a:t>
            </a:r>
          </a:p>
          <a:p>
            <a:r>
              <a:rPr lang="en-US" sz="1800" dirty="0">
                <a:ea typeface="Times New Roman" panose="02020603050405020304" pitchFamily="18" charset="0"/>
              </a:rPr>
              <a:t>Identify the program you are researching.</a:t>
            </a:r>
            <a:endParaRPr lang="en-US" sz="1800" dirty="0">
              <a:effectLst/>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74615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4EC9C-60B1-0433-9E18-A43AE54AFD0A}"/>
              </a:ext>
            </a:extLst>
          </p:cNvPr>
          <p:cNvSpPr>
            <a:spLocks noGrp="1"/>
          </p:cNvSpPr>
          <p:nvPr>
            <p:ph type="title"/>
          </p:nvPr>
        </p:nvSpPr>
        <p:spPr/>
        <p:txBody>
          <a:bodyPr/>
          <a:lstStyle/>
          <a:p>
            <a:r>
              <a:rPr lang="en-US" dirty="0"/>
              <a:t>Anonymity/Confidentiality Statement</a:t>
            </a:r>
          </a:p>
        </p:txBody>
      </p:sp>
      <p:sp>
        <p:nvSpPr>
          <p:cNvPr id="3" name="Content Placeholder 2">
            <a:extLst>
              <a:ext uri="{FF2B5EF4-FFF2-40B4-BE49-F238E27FC236}">
                <a16:creationId xmlns:a16="http://schemas.microsoft.com/office/drawing/2014/main" id="{121DC456-8BC1-4DA6-56D7-FDFC3F1F1989}"/>
              </a:ext>
            </a:extLst>
          </p:cNvPr>
          <p:cNvSpPr>
            <a:spLocks noGrp="1"/>
          </p:cNvSpPr>
          <p:nvPr>
            <p:ph idx="1"/>
          </p:nvPr>
        </p:nvSpPr>
        <p:spPr/>
        <p:txBody>
          <a:bodyPr>
            <a:normAutofit/>
          </a:bodyPr>
          <a:lstStyle/>
          <a:p>
            <a:pPr marL="0" indent="0">
              <a:buNone/>
            </a:pPr>
            <a:r>
              <a:rPr lang="en-US" sz="1800" dirty="0"/>
              <a:t>The next section of the Protocol Forms asks you to explain how you plan to protect the anonymity and confidentially of participants.</a:t>
            </a:r>
          </a:p>
          <a:p>
            <a:r>
              <a:rPr lang="en-US" sz="1800" dirty="0"/>
              <a:t>The slide that follows provides suggests. </a:t>
            </a:r>
          </a:p>
          <a:p>
            <a:r>
              <a:rPr lang="en-US" sz="1800" dirty="0"/>
              <a:t>Please note that you should note cut and past all the suggestions, but rather select and edit items that fit with your study. </a:t>
            </a:r>
          </a:p>
          <a:p>
            <a:pPr lvl="1"/>
            <a:r>
              <a:rPr lang="en-US" dirty="0"/>
              <a:t>For example, if you are not using focus groups or audio recordings, you should note  reference those items. </a:t>
            </a:r>
          </a:p>
          <a:p>
            <a:pPr marL="274320" lvl="1" indent="0">
              <a:buNone/>
            </a:pPr>
            <a:endParaRPr lang="en-US" i="1" dirty="0"/>
          </a:p>
        </p:txBody>
      </p:sp>
    </p:spTree>
    <p:extLst>
      <p:ext uri="{BB962C8B-B14F-4D97-AF65-F5344CB8AC3E}">
        <p14:creationId xmlns:p14="http://schemas.microsoft.com/office/powerpoint/2010/main" val="189517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1F95-D29A-D112-D0D8-57577BE326ED}"/>
              </a:ext>
            </a:extLst>
          </p:cNvPr>
          <p:cNvSpPr>
            <a:spLocks noGrp="1"/>
          </p:cNvSpPr>
          <p:nvPr>
            <p:ph type="title"/>
          </p:nvPr>
        </p:nvSpPr>
        <p:spPr/>
        <p:txBody>
          <a:bodyPr>
            <a:normAutofit/>
          </a:bodyPr>
          <a:lstStyle/>
          <a:p>
            <a:r>
              <a:rPr lang="en-US" dirty="0"/>
              <a:t>How Will You Obtain Participant Consent?</a:t>
            </a:r>
            <a:br>
              <a:rPr lang="en-US" dirty="0"/>
            </a:br>
            <a:endParaRPr lang="en-US" dirty="0"/>
          </a:p>
        </p:txBody>
      </p:sp>
      <p:sp>
        <p:nvSpPr>
          <p:cNvPr id="3" name="Content Placeholder 2">
            <a:extLst>
              <a:ext uri="{FF2B5EF4-FFF2-40B4-BE49-F238E27FC236}">
                <a16:creationId xmlns:a16="http://schemas.microsoft.com/office/drawing/2014/main" id="{D7E49382-99B7-F272-171B-E6FF3AC08E40}"/>
              </a:ext>
            </a:extLst>
          </p:cNvPr>
          <p:cNvSpPr>
            <a:spLocks noGrp="1"/>
          </p:cNvSpPr>
          <p:nvPr>
            <p:ph idx="1"/>
          </p:nvPr>
        </p:nvSpPr>
        <p:spPr>
          <a:xfrm>
            <a:off x="1295400" y="1543455"/>
            <a:ext cx="9601200" cy="4536331"/>
          </a:xfrm>
        </p:spPr>
        <p:txBody>
          <a:bodyPr>
            <a:noAutofit/>
          </a:bodyPr>
          <a:lstStyle/>
          <a:p>
            <a:pPr marL="0" indent="0">
              <a:lnSpc>
                <a:spcPct val="120000"/>
              </a:lnSpc>
              <a:buNone/>
            </a:pPr>
            <a:r>
              <a:rPr lang="en-US" dirty="0"/>
              <a:t>Most studies require that participants complete an Informed Consent document.</a:t>
            </a:r>
          </a:p>
          <a:p>
            <a:pPr>
              <a:lnSpc>
                <a:spcPct val="120000"/>
              </a:lnSpc>
            </a:pPr>
            <a:r>
              <a:rPr lang="en-US" dirty="0"/>
              <a:t>There is an </a:t>
            </a:r>
            <a:r>
              <a:rPr lang="en-US" dirty="0">
                <a:solidFill>
                  <a:srgbClr val="C00000"/>
                </a:solidFill>
              </a:rPr>
              <a:t>Informed Consent – Content Checklist </a:t>
            </a:r>
            <a:r>
              <a:rPr lang="en-US" dirty="0"/>
              <a:t>in the IRBNet Library that specifies all the elements required. </a:t>
            </a:r>
          </a:p>
          <a:p>
            <a:pPr>
              <a:lnSpc>
                <a:spcPct val="120000"/>
              </a:lnSpc>
            </a:pPr>
            <a:r>
              <a:rPr lang="en-US" dirty="0"/>
              <a:t>You may also use the </a:t>
            </a:r>
            <a:r>
              <a:rPr lang="en-US" b="1" dirty="0"/>
              <a:t>Consent Form Templates</a:t>
            </a:r>
            <a:r>
              <a:rPr lang="en-US" dirty="0"/>
              <a:t> created by the IRB. They are posted on IRBNet under </a:t>
            </a:r>
            <a:r>
              <a:rPr lang="en-US" i="1" dirty="0"/>
              <a:t>Forms and Templates</a:t>
            </a:r>
          </a:p>
          <a:p>
            <a:pPr>
              <a:lnSpc>
                <a:spcPct val="120000"/>
              </a:lnSpc>
            </a:pPr>
            <a:r>
              <a:rPr lang="en-US" dirty="0"/>
              <a:t>Please also see the </a:t>
            </a:r>
            <a:r>
              <a:rPr lang="en-US" b="0" i="1" dirty="0">
                <a:solidFill>
                  <a:srgbClr val="C00000"/>
                </a:solidFill>
              </a:rPr>
              <a:t>Guidance for </a:t>
            </a:r>
            <a:r>
              <a:rPr lang="en-US" i="1" dirty="0">
                <a:solidFill>
                  <a:schemeClr val="accent1"/>
                </a:solidFill>
              </a:rPr>
              <a:t>Creating Informed Consent and Recruitment Documents for Research </a:t>
            </a:r>
            <a:r>
              <a:rPr lang="en-US" dirty="0"/>
              <a:t>posted on the IRB Webpage and on IRBNet under “Forms and Templates”</a:t>
            </a:r>
            <a:br>
              <a:rPr lang="en-US" i="1" dirty="0">
                <a:solidFill>
                  <a:schemeClr val="accent1"/>
                </a:solidFill>
              </a:rPr>
            </a:br>
            <a:endParaRPr lang="en-US" dirty="0"/>
          </a:p>
        </p:txBody>
      </p:sp>
    </p:spTree>
    <p:extLst>
      <p:ext uri="{BB962C8B-B14F-4D97-AF65-F5344CB8AC3E}">
        <p14:creationId xmlns:p14="http://schemas.microsoft.com/office/powerpoint/2010/main" val="1617009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5CD5A-3AF4-D609-FC7C-083A28E67F67}"/>
              </a:ext>
            </a:extLst>
          </p:cNvPr>
          <p:cNvSpPr>
            <a:spLocks noGrp="1"/>
          </p:cNvSpPr>
          <p:nvPr>
            <p:ph type="ctrTitle"/>
          </p:nvPr>
        </p:nvSpPr>
        <p:spPr/>
        <p:txBody>
          <a:bodyPr>
            <a:normAutofit/>
          </a:bodyPr>
          <a:lstStyle/>
          <a:p>
            <a:r>
              <a:rPr lang="en-US" sz="5400" dirty="0">
                <a:solidFill>
                  <a:srgbClr val="C00000"/>
                </a:solidFill>
              </a:rPr>
              <a:t>First Steps</a:t>
            </a:r>
          </a:p>
        </p:txBody>
      </p:sp>
    </p:spTree>
    <p:extLst>
      <p:ext uri="{BB962C8B-B14F-4D97-AF65-F5344CB8AC3E}">
        <p14:creationId xmlns:p14="http://schemas.microsoft.com/office/powerpoint/2010/main" val="872738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EAD40-68C1-1511-13DB-9E48C41FED67}"/>
              </a:ext>
            </a:extLst>
          </p:cNvPr>
          <p:cNvSpPr>
            <a:spLocks noGrp="1"/>
          </p:cNvSpPr>
          <p:nvPr>
            <p:ph type="title"/>
          </p:nvPr>
        </p:nvSpPr>
        <p:spPr/>
        <p:txBody>
          <a:bodyPr/>
          <a:lstStyle/>
          <a:p>
            <a:r>
              <a:rPr lang="en-US" dirty="0"/>
              <a:t>Conflict of Interest</a:t>
            </a:r>
          </a:p>
        </p:txBody>
      </p:sp>
      <p:sp>
        <p:nvSpPr>
          <p:cNvPr id="3" name="Content Placeholder 2">
            <a:extLst>
              <a:ext uri="{FF2B5EF4-FFF2-40B4-BE49-F238E27FC236}">
                <a16:creationId xmlns:a16="http://schemas.microsoft.com/office/drawing/2014/main" id="{1F8E91F8-D681-0B03-28A0-6840E1201D25}"/>
              </a:ext>
            </a:extLst>
          </p:cNvPr>
          <p:cNvSpPr>
            <a:spLocks noGrp="1"/>
          </p:cNvSpPr>
          <p:nvPr>
            <p:ph idx="1"/>
          </p:nvPr>
        </p:nvSpPr>
        <p:spPr>
          <a:xfrm>
            <a:off x="1100847" y="1981201"/>
            <a:ext cx="9601200" cy="3809999"/>
          </a:xfrm>
        </p:spPr>
        <p:txBody>
          <a:bodyPr/>
          <a:lstStyle/>
          <a:p>
            <a:pPr lvl="1"/>
            <a:r>
              <a:rPr lang="en-US" sz="2000" b="0" dirty="0">
                <a:effectLst/>
                <a:ea typeface="Times New Roman" panose="02020603050405020304" pitchFamily="18" charset="0"/>
              </a:rPr>
              <a:t>A conflict of interest refers to circumstances where a researcher has a personal connection to what is being researched that may compromise –or </a:t>
            </a:r>
            <a:r>
              <a:rPr lang="en-US" sz="2000" b="0" i="1" dirty="0">
                <a:effectLst/>
                <a:ea typeface="Times New Roman" panose="02020603050405020304" pitchFamily="18" charset="0"/>
              </a:rPr>
              <a:t>appear </a:t>
            </a:r>
            <a:r>
              <a:rPr lang="en-US" sz="2000" b="0" dirty="0">
                <a:effectLst/>
                <a:ea typeface="Times New Roman" panose="02020603050405020304" pitchFamily="18" charset="0"/>
              </a:rPr>
              <a:t>to compromise – the researcher’s judgement in conducting or reporting research. </a:t>
            </a:r>
          </a:p>
          <a:p>
            <a:pPr lvl="2"/>
            <a:r>
              <a:rPr lang="en-US" sz="2000" b="0" dirty="0">
                <a:effectLst/>
                <a:ea typeface="Times New Roman" panose="02020603050405020304" pitchFamily="18" charset="0"/>
              </a:rPr>
              <a:t>For example, a researcher conducting an evaluation of a company for which he/she/they has a financial interest.</a:t>
            </a:r>
            <a:endParaRPr lang="en-US" sz="20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2384164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88682-D90B-22EE-A9C1-B9A73E04780C}"/>
              </a:ext>
            </a:extLst>
          </p:cNvPr>
          <p:cNvSpPr>
            <a:spLocks noGrp="1"/>
          </p:cNvSpPr>
          <p:nvPr>
            <p:ph type="title"/>
          </p:nvPr>
        </p:nvSpPr>
        <p:spPr/>
        <p:txBody>
          <a:bodyPr/>
          <a:lstStyle/>
          <a:p>
            <a:r>
              <a:rPr lang="en-US" dirty="0"/>
              <a:t>Third Party Confidentiality Agreement</a:t>
            </a:r>
          </a:p>
        </p:txBody>
      </p:sp>
      <p:sp>
        <p:nvSpPr>
          <p:cNvPr id="3" name="Content Placeholder 2">
            <a:extLst>
              <a:ext uri="{FF2B5EF4-FFF2-40B4-BE49-F238E27FC236}">
                <a16:creationId xmlns:a16="http://schemas.microsoft.com/office/drawing/2014/main" id="{A76CAB3F-4DDA-927F-0518-70111A61E01A}"/>
              </a:ext>
            </a:extLst>
          </p:cNvPr>
          <p:cNvSpPr>
            <a:spLocks noGrp="1"/>
          </p:cNvSpPr>
          <p:nvPr>
            <p:ph idx="1"/>
          </p:nvPr>
        </p:nvSpPr>
        <p:spPr/>
        <p:txBody>
          <a:bodyPr/>
          <a:lstStyle/>
          <a:p>
            <a:pPr marL="0" indent="0">
              <a:buNone/>
            </a:pPr>
            <a:r>
              <a:rPr lang="en-US" dirty="0"/>
              <a:t>If you will use another person or agency to work with your data before it is deidentified, you must have a confidentiality agreement with the entity.</a:t>
            </a:r>
          </a:p>
          <a:p>
            <a:r>
              <a:rPr lang="en-US" i="1" dirty="0"/>
              <a:t>For example, you will need an agreement if your data consists of recorded interviews, and you plan to hire someone to transcribe the recordings.</a:t>
            </a:r>
          </a:p>
        </p:txBody>
      </p:sp>
    </p:spTree>
    <p:extLst>
      <p:ext uri="{BB962C8B-B14F-4D97-AF65-F5344CB8AC3E}">
        <p14:creationId xmlns:p14="http://schemas.microsoft.com/office/powerpoint/2010/main" val="3288140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2EC45-F71B-34A8-05FB-96E16408184B}"/>
              </a:ext>
            </a:extLst>
          </p:cNvPr>
          <p:cNvSpPr>
            <a:spLocks noGrp="1"/>
          </p:cNvSpPr>
          <p:nvPr>
            <p:ph type="title"/>
          </p:nvPr>
        </p:nvSpPr>
        <p:spPr/>
        <p:txBody>
          <a:bodyPr/>
          <a:lstStyle/>
          <a:p>
            <a:r>
              <a:rPr lang="en-US" dirty="0"/>
              <a:t>Verify Your Package Signature</a:t>
            </a:r>
          </a:p>
        </p:txBody>
      </p:sp>
      <p:sp>
        <p:nvSpPr>
          <p:cNvPr id="3" name="Content Placeholder 2">
            <a:extLst>
              <a:ext uri="{FF2B5EF4-FFF2-40B4-BE49-F238E27FC236}">
                <a16:creationId xmlns:a16="http://schemas.microsoft.com/office/drawing/2014/main" id="{F9C6DAC1-F1D1-C27D-DE36-F299E40B901C}"/>
              </a:ext>
            </a:extLst>
          </p:cNvPr>
          <p:cNvSpPr>
            <a:spLocks noGrp="1"/>
          </p:cNvSpPr>
          <p:nvPr>
            <p:ph idx="1"/>
          </p:nvPr>
        </p:nvSpPr>
        <p:spPr/>
        <p:txBody>
          <a:bodyPr/>
          <a:lstStyle/>
          <a:p>
            <a:pPr marL="0" indent="0">
              <a:buNone/>
            </a:pPr>
            <a:r>
              <a:rPr lang="en-US" dirty="0"/>
              <a:t>Note that electronically signing your IRBNet package confirms the following:</a:t>
            </a:r>
          </a:p>
          <a:p>
            <a:pPr marL="0" indent="0">
              <a:buNone/>
            </a:pPr>
            <a:endParaRPr lang="en-US" dirty="0"/>
          </a:p>
          <a:p>
            <a:pPr marL="342900" marR="0" lvl="0" indent="-342900">
              <a:spcBef>
                <a:spcPts val="0"/>
              </a:spcBef>
              <a:spcAft>
                <a:spcPts val="0"/>
              </a:spcAft>
              <a:buFont typeface="Symbol" panose="05050102010706020507" pitchFamily="18" charset="2"/>
              <a:buChar char=""/>
              <a:tabLst>
                <a:tab pos="0" algn="l"/>
                <a:tab pos="457200" algn="l"/>
                <a:tab pos="914400" algn="l"/>
                <a:tab pos="4572000" algn="l"/>
                <a:tab pos="171450" algn="l"/>
              </a:tabLst>
            </a:pPr>
            <a:r>
              <a:rPr lang="en-US" sz="1800" b="0" i="1" dirty="0">
                <a:effectLst/>
                <a:latin typeface="Calibri" panose="020F0502020204030204" pitchFamily="34" charset="0"/>
                <a:ea typeface="Times New Roman" panose="02020603050405020304" pitchFamily="18" charset="0"/>
                <a:cs typeface="Times New Roman" panose="02020603050405020304" pitchFamily="18" charset="0"/>
              </a:rPr>
              <a:t>I certify that the information on this protocol, as approved by the Institutional Review Board (IRB), will be followed by all members of the research team. </a:t>
            </a:r>
            <a:endParaRPr lang="en-US" sz="1800" b="1" dirty="0">
              <a:effectLst/>
              <a:latin typeface="Courier Bold"/>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0" algn="l"/>
                <a:tab pos="457200" algn="l"/>
                <a:tab pos="914400" algn="l"/>
                <a:tab pos="4572000" algn="l"/>
                <a:tab pos="171450" algn="l"/>
              </a:tabLst>
            </a:pPr>
            <a:r>
              <a:rPr lang="en-US" sz="1800" b="0" i="1" dirty="0">
                <a:effectLst/>
                <a:latin typeface="Calibri" panose="020F0502020204030204" pitchFamily="34" charset="0"/>
                <a:ea typeface="Times New Roman" panose="02020603050405020304" pitchFamily="18" charset="0"/>
                <a:cs typeface="Times New Roman" panose="02020603050405020304" pitchFamily="18" charset="0"/>
              </a:rPr>
              <a:t>I will submit any modifications for IRB review and approval prior to implementation.</a:t>
            </a:r>
            <a:endParaRPr lang="en-US" sz="1800" b="1" dirty="0">
              <a:effectLst/>
              <a:latin typeface="Courier Bold"/>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0" algn="l"/>
                <a:tab pos="457200" algn="l"/>
                <a:tab pos="914400" algn="l"/>
                <a:tab pos="4572000" algn="l"/>
                <a:tab pos="171450" algn="l"/>
              </a:tabLst>
            </a:pPr>
            <a:r>
              <a:rPr lang="en-US" sz="1800" b="0" i="1" dirty="0">
                <a:effectLst/>
                <a:latin typeface="Calibri" panose="020F0502020204030204" pitchFamily="34" charset="0"/>
                <a:ea typeface="Times New Roman" panose="02020603050405020304" pitchFamily="18" charset="0"/>
                <a:cs typeface="Times New Roman" panose="02020603050405020304" pitchFamily="18" charset="0"/>
              </a:rPr>
              <a:t>I will immediately report to the Barry University IRB Chair any adverse events for human participants in this study.  As defined by the federal standards, adverse events can be physical, psychological, social, or methodological (e.g., neglecting to obtain informed consent).  </a:t>
            </a:r>
            <a:endParaRPr lang="en-US" sz="1800" b="1" dirty="0">
              <a:effectLst/>
              <a:latin typeface="Courier Bold"/>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0" algn="l"/>
                <a:tab pos="457200" algn="l"/>
                <a:tab pos="914400" algn="l"/>
                <a:tab pos="4572000" algn="l"/>
                <a:tab pos="171450" algn="l"/>
              </a:tabLst>
            </a:pPr>
            <a:r>
              <a:rPr lang="en-US" sz="1800" b="0" i="1" dirty="0">
                <a:effectLst/>
                <a:latin typeface="Calibri" panose="020F0502020204030204" pitchFamily="34" charset="0"/>
                <a:ea typeface="Times New Roman" panose="02020603050405020304" pitchFamily="18" charset="0"/>
                <a:cs typeface="Times New Roman" panose="02020603050405020304" pitchFamily="18" charset="0"/>
              </a:rPr>
              <a:t>For student projects: I certify that my faculty sponsor has reviewed and approved this protocol for submission.</a:t>
            </a:r>
            <a:endParaRPr lang="en-US" sz="1800" b="1" dirty="0">
              <a:effectLst/>
              <a:latin typeface="Courier Bold"/>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03336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E11B8-865E-9B6D-C8D7-87948854D03A}"/>
              </a:ext>
            </a:extLst>
          </p:cNvPr>
          <p:cNvSpPr>
            <a:spLocks noGrp="1"/>
          </p:cNvSpPr>
          <p:nvPr>
            <p:ph type="title"/>
          </p:nvPr>
        </p:nvSpPr>
        <p:spPr/>
        <p:txBody>
          <a:bodyPr/>
          <a:lstStyle/>
          <a:p>
            <a:r>
              <a:rPr lang="en-US" dirty="0"/>
              <a:t>Additional Elements on the Protocol Form for  EXPEDITED or FULL BOARD Reviews</a:t>
            </a:r>
          </a:p>
        </p:txBody>
      </p:sp>
      <p:sp>
        <p:nvSpPr>
          <p:cNvPr id="3" name="Content Placeholder 2">
            <a:extLst>
              <a:ext uri="{FF2B5EF4-FFF2-40B4-BE49-F238E27FC236}">
                <a16:creationId xmlns:a16="http://schemas.microsoft.com/office/drawing/2014/main" id="{D8C4F9F9-1831-00B5-6CE1-A28BD7B31DC7}"/>
              </a:ext>
            </a:extLst>
          </p:cNvPr>
          <p:cNvSpPr>
            <a:spLocks noGrp="1"/>
          </p:cNvSpPr>
          <p:nvPr>
            <p:ph idx="1"/>
          </p:nvPr>
        </p:nvSpPr>
        <p:spPr/>
        <p:txBody>
          <a:bodyPr>
            <a:normAutofit/>
          </a:bodyPr>
          <a:lstStyle/>
          <a:p>
            <a:pPr marL="0" indent="0">
              <a:buNone/>
            </a:pPr>
            <a:r>
              <a:rPr lang="en-US" sz="1800" i="1" dirty="0">
                <a:solidFill>
                  <a:srgbClr val="0070C0"/>
                </a:solidFill>
              </a:rPr>
              <a:t>If you are completing the Protocol Form for Exempt review, skip to slide 36 </a:t>
            </a:r>
          </a:p>
          <a:p>
            <a:pPr marL="0" indent="0">
              <a:buNone/>
            </a:pPr>
            <a:r>
              <a:rPr lang="en-US" sz="1800" dirty="0"/>
              <a:t>The following elements are part of the Protocol Form for Expedited or Full Board review:</a:t>
            </a:r>
          </a:p>
          <a:p>
            <a:r>
              <a:rPr lang="en-US" sz="1800" dirty="0"/>
              <a:t>Benefits Statement</a:t>
            </a:r>
          </a:p>
          <a:p>
            <a:r>
              <a:rPr lang="en-US" sz="1800" dirty="0"/>
              <a:t>Future Use of Data Statement</a:t>
            </a:r>
          </a:p>
          <a:p>
            <a:r>
              <a:rPr lang="en-US" sz="1800" dirty="0"/>
              <a:t>Report a Funding Agency or Research Sponsor</a:t>
            </a:r>
          </a:p>
          <a:p>
            <a:r>
              <a:rPr lang="en-US" sz="1800" dirty="0"/>
              <a:t>Report Drug/ Medical Device/ Radiation/ Radioisotope Research</a:t>
            </a:r>
          </a:p>
          <a:p>
            <a:pPr marL="0" indent="0">
              <a:buNone/>
            </a:pPr>
            <a:r>
              <a:rPr lang="en-US" sz="1800" i="1" dirty="0"/>
              <a:t>The slides that follow provide guidance for completing these sections</a:t>
            </a:r>
          </a:p>
        </p:txBody>
      </p:sp>
    </p:spTree>
    <p:extLst>
      <p:ext uri="{BB962C8B-B14F-4D97-AF65-F5344CB8AC3E}">
        <p14:creationId xmlns:p14="http://schemas.microsoft.com/office/powerpoint/2010/main" val="3399938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ECBD9-7913-B804-63F3-FFF3EEAFA111}"/>
              </a:ext>
            </a:extLst>
          </p:cNvPr>
          <p:cNvSpPr>
            <a:spLocks noGrp="1"/>
          </p:cNvSpPr>
          <p:nvPr>
            <p:ph type="title"/>
          </p:nvPr>
        </p:nvSpPr>
        <p:spPr/>
        <p:txBody>
          <a:bodyPr/>
          <a:lstStyle/>
          <a:p>
            <a:r>
              <a:rPr lang="en-US" dirty="0"/>
              <a:t>Benefits Statement</a:t>
            </a:r>
          </a:p>
        </p:txBody>
      </p:sp>
      <p:sp>
        <p:nvSpPr>
          <p:cNvPr id="3" name="Content Placeholder 2">
            <a:extLst>
              <a:ext uri="{FF2B5EF4-FFF2-40B4-BE49-F238E27FC236}">
                <a16:creationId xmlns:a16="http://schemas.microsoft.com/office/drawing/2014/main" id="{0E052C0F-442C-1679-735E-BC6353FE4F31}"/>
              </a:ext>
            </a:extLst>
          </p:cNvPr>
          <p:cNvSpPr>
            <a:spLocks noGrp="1"/>
          </p:cNvSpPr>
          <p:nvPr>
            <p:ph idx="1"/>
          </p:nvPr>
        </p:nvSpPr>
        <p:spPr>
          <a:xfrm>
            <a:off x="1295400" y="1780163"/>
            <a:ext cx="9601200" cy="4464994"/>
          </a:xfrm>
        </p:spPr>
        <p:txBody>
          <a:bodyPr>
            <a:noAutofit/>
          </a:bodyPr>
          <a:lstStyle/>
          <a:p>
            <a:pPr marL="0" indent="0">
              <a:buNone/>
            </a:pPr>
            <a:r>
              <a:rPr lang="en-US" sz="1800" dirty="0"/>
              <a:t>The EXPEDITED and FULL BOARD Protocol Form require that you make statements regarding the benefits associated with the study.</a:t>
            </a:r>
          </a:p>
          <a:p>
            <a:r>
              <a:rPr lang="en-US" sz="1800" dirty="0"/>
              <a:t>It is often the case that a study does not directly benefit participants, and this should be stated. The research should, however, be of benefit to someone so a statement about how the finding could be used is appropriate to add. </a:t>
            </a:r>
          </a:p>
          <a:p>
            <a:r>
              <a:rPr lang="en-US" sz="1800" i="1" dirty="0"/>
              <a:t>Note that this information is required on consent documents, so you may simply cut and paste from the consent document to the Protocol Form.</a:t>
            </a:r>
          </a:p>
          <a:p>
            <a:r>
              <a:rPr lang="en-US" sz="1800" dirty="0"/>
              <a:t>Example of how to phrase the benefit statement on the Consent document:</a:t>
            </a:r>
          </a:p>
          <a:p>
            <a:pPr lvl="1"/>
            <a:r>
              <a:rPr lang="en-US" i="1" dirty="0"/>
              <a:t>There are no direct benefits to you for participating in the study.</a:t>
            </a:r>
          </a:p>
          <a:p>
            <a:pPr lvl="1"/>
            <a:r>
              <a:rPr lang="en-US" i="1" dirty="0"/>
              <a:t> Although there may be no direct benefit to you, the research will help us learn more about … </a:t>
            </a:r>
          </a:p>
        </p:txBody>
      </p:sp>
    </p:spTree>
    <p:extLst>
      <p:ext uri="{BB962C8B-B14F-4D97-AF65-F5344CB8AC3E}">
        <p14:creationId xmlns:p14="http://schemas.microsoft.com/office/powerpoint/2010/main" val="336918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59125-4DBF-8B0B-0AFB-70E086DEFB61}"/>
              </a:ext>
            </a:extLst>
          </p:cNvPr>
          <p:cNvSpPr>
            <a:spLocks noGrp="1"/>
          </p:cNvSpPr>
          <p:nvPr>
            <p:ph type="title"/>
          </p:nvPr>
        </p:nvSpPr>
        <p:spPr/>
        <p:txBody>
          <a:bodyPr/>
          <a:lstStyle/>
          <a:p>
            <a:r>
              <a:rPr lang="en-US" dirty="0"/>
              <a:t>Future Use of Data Statement</a:t>
            </a:r>
          </a:p>
        </p:txBody>
      </p:sp>
      <p:sp>
        <p:nvSpPr>
          <p:cNvPr id="3" name="Content Placeholder 2">
            <a:extLst>
              <a:ext uri="{FF2B5EF4-FFF2-40B4-BE49-F238E27FC236}">
                <a16:creationId xmlns:a16="http://schemas.microsoft.com/office/drawing/2014/main" id="{7B2D220B-F963-AEAE-0C22-2C9EA1A8FC54}"/>
              </a:ext>
            </a:extLst>
          </p:cNvPr>
          <p:cNvSpPr>
            <a:spLocks noGrp="1"/>
          </p:cNvSpPr>
          <p:nvPr>
            <p:ph idx="1"/>
          </p:nvPr>
        </p:nvSpPr>
        <p:spPr/>
        <p:txBody>
          <a:bodyPr>
            <a:normAutofit/>
          </a:bodyPr>
          <a:lstStyle/>
          <a:p>
            <a:r>
              <a:rPr lang="en-US" sz="1800" dirty="0"/>
              <a:t>The EXPEDITED and FULL BOARD Protocol Form require that you make a statement about whether the data will be used in the future.</a:t>
            </a:r>
          </a:p>
          <a:p>
            <a:r>
              <a:rPr lang="en-US" sz="1800" i="1" dirty="0"/>
              <a:t>Note that this information is required on consent documents, so you may simply cut and paste from the consent document to the Protocol Form.</a:t>
            </a:r>
          </a:p>
          <a:p>
            <a:r>
              <a:rPr lang="en-US" sz="1800" dirty="0"/>
              <a:t>Example of how to phrase the future use of data statement on the Consent document:</a:t>
            </a:r>
          </a:p>
          <a:p>
            <a:pPr lvl="1"/>
            <a:r>
              <a:rPr lang="en-US" i="1" dirty="0"/>
              <a:t>The data—with identifiers removed--may also be used in future research or distributed to another investigator without additional informed consent. </a:t>
            </a:r>
          </a:p>
          <a:p>
            <a:pPr lvl="1"/>
            <a:r>
              <a:rPr lang="en-US" i="1" dirty="0"/>
              <a:t>The data will not be used or distributed for future research studies. </a:t>
            </a:r>
          </a:p>
          <a:p>
            <a:endParaRPr lang="en-US" dirty="0"/>
          </a:p>
        </p:txBody>
      </p:sp>
    </p:spTree>
    <p:extLst>
      <p:ext uri="{BB962C8B-B14F-4D97-AF65-F5344CB8AC3E}">
        <p14:creationId xmlns:p14="http://schemas.microsoft.com/office/powerpoint/2010/main" val="4248951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52980-96AD-38E5-A72C-97DBEF4DD214}"/>
              </a:ext>
            </a:extLst>
          </p:cNvPr>
          <p:cNvSpPr>
            <a:spLocks noGrp="1"/>
          </p:cNvSpPr>
          <p:nvPr>
            <p:ph type="title"/>
          </p:nvPr>
        </p:nvSpPr>
        <p:spPr/>
        <p:txBody>
          <a:bodyPr/>
          <a:lstStyle/>
          <a:p>
            <a:r>
              <a:rPr lang="en-US" dirty="0"/>
              <a:t>Report a Funding Agency or Research Sponsor</a:t>
            </a:r>
          </a:p>
        </p:txBody>
      </p:sp>
      <p:sp>
        <p:nvSpPr>
          <p:cNvPr id="3" name="Content Placeholder 2">
            <a:extLst>
              <a:ext uri="{FF2B5EF4-FFF2-40B4-BE49-F238E27FC236}">
                <a16:creationId xmlns:a16="http://schemas.microsoft.com/office/drawing/2014/main" id="{16CD37D3-9BDE-01D7-3131-65E5427CE0F0}"/>
              </a:ext>
            </a:extLst>
          </p:cNvPr>
          <p:cNvSpPr>
            <a:spLocks noGrp="1"/>
          </p:cNvSpPr>
          <p:nvPr>
            <p:ph idx="1"/>
          </p:nvPr>
        </p:nvSpPr>
        <p:spPr/>
        <p:txBody>
          <a:bodyPr>
            <a:normAutofit/>
          </a:bodyPr>
          <a:lstStyle/>
          <a:p>
            <a:r>
              <a:rPr lang="en-US" sz="1800" dirty="0"/>
              <a:t>The purpose of reporting funding sources and other forms of support for your research is that the IRB </a:t>
            </a:r>
            <a:r>
              <a:rPr lang="en-US" sz="1800" dirty="0">
                <a:solidFill>
                  <a:srgbClr val="111111"/>
                </a:solidFill>
              </a:rPr>
              <a:t>needs to consider whether obtaining funds from an agency or other support creates a conflict of interest for the researcher. </a:t>
            </a:r>
          </a:p>
          <a:p>
            <a:r>
              <a:rPr lang="en-US" sz="1800" dirty="0">
                <a:solidFill>
                  <a:srgbClr val="111111"/>
                </a:solidFill>
              </a:rPr>
              <a:t>Additionally, this information </a:t>
            </a:r>
            <a:r>
              <a:rPr lang="en-US" sz="1800" b="1" dirty="0">
                <a:solidFill>
                  <a:srgbClr val="111111"/>
                </a:solidFill>
              </a:rPr>
              <a:t>should be part of your informed consent documents</a:t>
            </a:r>
            <a:r>
              <a:rPr lang="en-US" sz="1800" dirty="0">
                <a:solidFill>
                  <a:srgbClr val="111111"/>
                </a:solidFill>
              </a:rPr>
              <a:t>. Disclosing this information allows participants to opt out of research funded or supported by an entity they find problematic. </a:t>
            </a:r>
            <a:endParaRPr lang="en-US" sz="1800" dirty="0"/>
          </a:p>
        </p:txBody>
      </p:sp>
    </p:spTree>
    <p:extLst>
      <p:ext uri="{BB962C8B-B14F-4D97-AF65-F5344CB8AC3E}">
        <p14:creationId xmlns:p14="http://schemas.microsoft.com/office/powerpoint/2010/main" val="1045245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990F4-68AD-16AC-7EAD-DEB0AEA1386A}"/>
              </a:ext>
            </a:extLst>
          </p:cNvPr>
          <p:cNvSpPr>
            <a:spLocks noGrp="1"/>
          </p:cNvSpPr>
          <p:nvPr>
            <p:ph type="title"/>
          </p:nvPr>
        </p:nvSpPr>
        <p:spPr/>
        <p:txBody>
          <a:bodyPr>
            <a:normAutofit fontScale="90000"/>
          </a:bodyPr>
          <a:lstStyle/>
          <a:p>
            <a:br>
              <a:rPr lang="en-US" sz="2900" dirty="0"/>
            </a:br>
            <a:r>
              <a:rPr lang="en-US" dirty="0"/>
              <a:t>Report Drug/ Medical Device/ Radiation…Research</a:t>
            </a:r>
            <a:br>
              <a:rPr lang="en-US" dirty="0"/>
            </a:br>
            <a:r>
              <a:rPr lang="en-US" sz="3100" dirty="0"/>
              <a:t> </a:t>
            </a:r>
          </a:p>
        </p:txBody>
      </p:sp>
      <p:sp>
        <p:nvSpPr>
          <p:cNvPr id="3" name="Content Placeholder 2">
            <a:extLst>
              <a:ext uri="{FF2B5EF4-FFF2-40B4-BE49-F238E27FC236}">
                <a16:creationId xmlns:a16="http://schemas.microsoft.com/office/drawing/2014/main" id="{68150386-BB77-840C-57C9-CC9565350A1B}"/>
              </a:ext>
            </a:extLst>
          </p:cNvPr>
          <p:cNvSpPr>
            <a:spLocks noGrp="1"/>
          </p:cNvSpPr>
          <p:nvPr>
            <p:ph idx="1"/>
          </p:nvPr>
        </p:nvSpPr>
        <p:spPr>
          <a:xfrm>
            <a:off x="1295400" y="1646238"/>
            <a:ext cx="9601200" cy="3809999"/>
          </a:xfrm>
        </p:spPr>
        <p:txBody>
          <a:bodyPr>
            <a:normAutofit/>
          </a:bodyPr>
          <a:lstStyle/>
          <a:p>
            <a:r>
              <a:rPr lang="en-US" sz="1800" dirty="0"/>
              <a:t>Reporting whether your research involves these medical products is required because the Food and Drug Administration (FDA) may have to be notification prior to collecting data. </a:t>
            </a:r>
          </a:p>
        </p:txBody>
      </p:sp>
    </p:spTree>
    <p:extLst>
      <p:ext uri="{BB962C8B-B14F-4D97-AF65-F5344CB8AC3E}">
        <p14:creationId xmlns:p14="http://schemas.microsoft.com/office/powerpoint/2010/main" val="3085430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C8A50-7492-D011-DA84-5EDE1D78B0A6}"/>
              </a:ext>
            </a:extLst>
          </p:cNvPr>
          <p:cNvSpPr>
            <a:spLocks noGrp="1"/>
          </p:cNvSpPr>
          <p:nvPr>
            <p:ph type="title"/>
          </p:nvPr>
        </p:nvSpPr>
        <p:spPr/>
        <p:txBody>
          <a:bodyPr/>
          <a:lstStyle/>
          <a:p>
            <a:r>
              <a:rPr lang="en-US" dirty="0"/>
              <a:t>Final Steps</a:t>
            </a:r>
          </a:p>
        </p:txBody>
      </p:sp>
      <p:sp>
        <p:nvSpPr>
          <p:cNvPr id="3" name="Content Placeholder 2">
            <a:extLst>
              <a:ext uri="{FF2B5EF4-FFF2-40B4-BE49-F238E27FC236}">
                <a16:creationId xmlns:a16="http://schemas.microsoft.com/office/drawing/2014/main" id="{A3464AFF-FF10-0E73-DB41-45B726F70265}"/>
              </a:ext>
            </a:extLst>
          </p:cNvPr>
          <p:cNvSpPr>
            <a:spLocks noGrp="1"/>
          </p:cNvSpPr>
          <p:nvPr>
            <p:ph idx="1"/>
          </p:nvPr>
        </p:nvSpPr>
        <p:spPr>
          <a:xfrm>
            <a:off x="1295400" y="1825559"/>
            <a:ext cx="9601200" cy="3809999"/>
          </a:xfrm>
        </p:spPr>
        <p:txBody>
          <a:bodyPr>
            <a:normAutofit fontScale="92500" lnSpcReduction="20000"/>
          </a:bodyPr>
          <a:lstStyle/>
          <a:p>
            <a:r>
              <a:rPr lang="en-US" sz="1800" dirty="0"/>
              <a:t>When you have completed your Protocol Form, upload it to your IRBNet package. </a:t>
            </a:r>
          </a:p>
          <a:p>
            <a:r>
              <a:rPr lang="en-US" sz="1800" dirty="0"/>
              <a:t>Documents related to the study should also be uploaded -- </a:t>
            </a:r>
            <a:r>
              <a:rPr lang="en-US" sz="1800" i="1" dirty="0">
                <a:solidFill>
                  <a:srgbClr val="C00000"/>
                </a:solidFill>
              </a:rPr>
              <a:t>as separate items </a:t>
            </a:r>
            <a:r>
              <a:rPr lang="en-US" sz="1800" dirty="0"/>
              <a:t>(i.e., participant recruitment materials, Consent Forms, other materials if required by type of submission)</a:t>
            </a:r>
          </a:p>
          <a:p>
            <a:r>
              <a:rPr lang="en-US" sz="1800" dirty="0"/>
              <a:t>All members of the research team who will have contact with participants and/or identifiable participant data must upload their ethics training certificates to the package. </a:t>
            </a:r>
          </a:p>
          <a:p>
            <a:pPr lvl="1"/>
            <a:r>
              <a:rPr lang="en-US" i="1" dirty="0"/>
              <a:t>Committee members that will not manage data do not have to be listed.</a:t>
            </a:r>
          </a:p>
          <a:p>
            <a:r>
              <a:rPr lang="en-US" sz="1800" dirty="0"/>
              <a:t>Lastly, the package must be electronically signed by the primary researcher/investigator (PI) and the PIs faculty sponsor (if applicable).</a:t>
            </a:r>
          </a:p>
          <a:p>
            <a:pPr lvl="1"/>
            <a:r>
              <a:rPr lang="en-US" i="1" dirty="0">
                <a:solidFill>
                  <a:srgbClr val="C00000"/>
                </a:solidFill>
              </a:rPr>
              <a:t>When there is a faculty sponsor, that person’s signature indicates that he/she/they have reviewed and approved of the research and all the documents in the package. Documents that are not screened for accuracy, typos, and required content should not be submitted for IRB review.</a:t>
            </a:r>
          </a:p>
          <a:p>
            <a:pPr lvl="1"/>
            <a:r>
              <a:rPr lang="en-US" i="1" dirty="0"/>
              <a:t>Faculty may sign for students, but students may not sign for faculty.</a:t>
            </a:r>
          </a:p>
          <a:p>
            <a:endParaRPr lang="en-US" dirty="0"/>
          </a:p>
        </p:txBody>
      </p:sp>
    </p:spTree>
    <p:extLst>
      <p:ext uri="{BB962C8B-B14F-4D97-AF65-F5344CB8AC3E}">
        <p14:creationId xmlns:p14="http://schemas.microsoft.com/office/powerpoint/2010/main" val="2772082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Happens Next: A Full Board Review </a:t>
            </a:r>
          </a:p>
        </p:txBody>
      </p:sp>
      <p:graphicFrame>
        <p:nvGraphicFramePr>
          <p:cNvPr id="4" name="Content Placeholder 3" descr="Process Arrows diagram showing 3 steps arranged from left to right with task descriptions for each group"/>
          <p:cNvGraphicFramePr>
            <a:graphicFrameLocks noGrp="1"/>
          </p:cNvGraphicFramePr>
          <p:nvPr>
            <p:ph idx="1"/>
            <p:extLst>
              <p:ext uri="{D42A27DB-BD31-4B8C-83A1-F6EECF244321}">
                <p14:modId xmlns:p14="http://schemas.microsoft.com/office/powerpoint/2010/main" val="2687447359"/>
              </p:ext>
            </p:extLst>
          </p:nvPr>
        </p:nvGraphicFramePr>
        <p:xfrm>
          <a:off x="1295400" y="1981200"/>
          <a:ext cx="96012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915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054A1-3133-4C3D-BF7E-5591EE6E9D77}"/>
              </a:ext>
            </a:extLst>
          </p:cNvPr>
          <p:cNvSpPr>
            <a:spLocks noGrp="1"/>
          </p:cNvSpPr>
          <p:nvPr>
            <p:ph type="title"/>
          </p:nvPr>
        </p:nvSpPr>
        <p:spPr/>
        <p:txBody>
          <a:bodyPr/>
          <a:lstStyle/>
          <a:p>
            <a:r>
              <a:rPr lang="en-US" dirty="0"/>
              <a:t>First Steps: Create an IRBNet Account</a:t>
            </a:r>
          </a:p>
        </p:txBody>
      </p:sp>
      <p:sp>
        <p:nvSpPr>
          <p:cNvPr id="3" name="Content Placeholder 2">
            <a:extLst>
              <a:ext uri="{FF2B5EF4-FFF2-40B4-BE49-F238E27FC236}">
                <a16:creationId xmlns:a16="http://schemas.microsoft.com/office/drawing/2014/main" id="{201A07E6-6EBC-4F6C-B123-6569AD5AD9E7}"/>
              </a:ext>
            </a:extLst>
          </p:cNvPr>
          <p:cNvSpPr>
            <a:spLocks noGrp="1"/>
          </p:cNvSpPr>
          <p:nvPr>
            <p:ph idx="1"/>
          </p:nvPr>
        </p:nvSpPr>
        <p:spPr>
          <a:xfrm>
            <a:off x="1295400" y="1981201"/>
            <a:ext cx="9601200" cy="4059676"/>
          </a:xfrm>
        </p:spPr>
        <p:txBody>
          <a:bodyPr>
            <a:noAutofit/>
          </a:bodyPr>
          <a:lstStyle/>
          <a:p>
            <a:pPr marL="0" indent="0">
              <a:buNone/>
            </a:pPr>
            <a:r>
              <a:rPr lang="en-US" dirty="0"/>
              <a:t>Your first step is to create an account on IRBNet so you can submit research “packages” for review. </a:t>
            </a:r>
          </a:p>
          <a:p>
            <a:r>
              <a:rPr lang="en-US" i="1" dirty="0"/>
              <a:t>There is a Guidance document on the IRB Website that gives detailed instructions for how to create an account. </a:t>
            </a:r>
          </a:p>
          <a:p>
            <a:pPr marL="0" indent="0">
              <a:buNone/>
            </a:pPr>
            <a:r>
              <a:rPr lang="en-US" dirty="0"/>
              <a:t>Then complete the Required Ethics Training</a:t>
            </a:r>
          </a:p>
          <a:p>
            <a:r>
              <a:rPr lang="en-US" dirty="0"/>
              <a:t>Once you have an account, you are ready to take the required ethics trainings.</a:t>
            </a:r>
          </a:p>
          <a:p>
            <a:pPr lvl="1"/>
            <a:r>
              <a:rPr lang="en-US" sz="2000" i="1" dirty="0"/>
              <a:t>There is a power point titled </a:t>
            </a:r>
            <a:r>
              <a:rPr lang="en-US" sz="2000" i="1" dirty="0">
                <a:solidFill>
                  <a:schemeClr val="accent1">
                    <a:lumMod val="75000"/>
                  </a:schemeClr>
                </a:solidFill>
              </a:rPr>
              <a:t>Guidance in CITI CERTIFICATION </a:t>
            </a:r>
            <a:r>
              <a:rPr lang="en-US" sz="2000" i="1" dirty="0"/>
              <a:t>on the IRB Website and posted on IRBNet for detailed instructions about how to complete the ethics training.</a:t>
            </a:r>
          </a:p>
          <a:p>
            <a:pPr lvl="1"/>
            <a:r>
              <a:rPr lang="en-US" sz="2000" dirty="0"/>
              <a:t>Your certificates of completion should be uploaded to your IRBNet User File so they can be easily attached to any of your packages.</a:t>
            </a:r>
          </a:p>
          <a:p>
            <a:pPr lvl="1"/>
            <a:endParaRPr lang="en-US" sz="2000" i="1" dirty="0"/>
          </a:p>
        </p:txBody>
      </p:sp>
    </p:spTree>
    <p:extLst>
      <p:ext uri="{BB962C8B-B14F-4D97-AF65-F5344CB8AC3E}">
        <p14:creationId xmlns:p14="http://schemas.microsoft.com/office/powerpoint/2010/main" val="1246655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Happens Next: An Expedited Review OR an Exempt Review </a:t>
            </a:r>
          </a:p>
        </p:txBody>
      </p:sp>
      <p:graphicFrame>
        <p:nvGraphicFramePr>
          <p:cNvPr id="4" name="Content Placeholder 3" descr="Process Arrows diagram showing 3 steps arranged from left to right with task descriptions for each group"/>
          <p:cNvGraphicFramePr>
            <a:graphicFrameLocks noGrp="1"/>
          </p:cNvGraphicFramePr>
          <p:nvPr>
            <p:ph idx="1"/>
            <p:extLst>
              <p:ext uri="{D42A27DB-BD31-4B8C-83A1-F6EECF244321}">
                <p14:modId xmlns:p14="http://schemas.microsoft.com/office/powerpoint/2010/main" val="1652723595"/>
              </p:ext>
            </p:extLst>
          </p:nvPr>
        </p:nvGraphicFramePr>
        <p:xfrm>
          <a:off x="1295400" y="1981200"/>
          <a:ext cx="96012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151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D1BDD-5471-447A-9B21-4964C43214C8}"/>
              </a:ext>
            </a:extLst>
          </p:cNvPr>
          <p:cNvSpPr>
            <a:spLocks noGrp="1"/>
          </p:cNvSpPr>
          <p:nvPr>
            <p:ph type="title"/>
          </p:nvPr>
        </p:nvSpPr>
        <p:spPr>
          <a:xfrm>
            <a:off x="1235413" y="544749"/>
            <a:ext cx="9661187" cy="1274324"/>
          </a:xfrm>
        </p:spPr>
        <p:txBody>
          <a:bodyPr>
            <a:normAutofit fontScale="90000"/>
          </a:bodyPr>
          <a:lstStyle/>
          <a:p>
            <a:br>
              <a:rPr lang="en-US" dirty="0"/>
            </a:br>
            <a:br>
              <a:rPr lang="en-US" dirty="0"/>
            </a:br>
            <a:br>
              <a:rPr lang="en-US" dirty="0"/>
            </a:br>
            <a:br>
              <a:rPr lang="en-US" dirty="0"/>
            </a:br>
            <a:r>
              <a:rPr lang="en-US" sz="3600" dirty="0"/>
              <a:t>Tip: Take the Correct Ethics Training Course </a:t>
            </a:r>
            <a:br>
              <a:rPr lang="en-US" sz="3600" dirty="0"/>
            </a:br>
            <a:endParaRPr lang="en-US" sz="3600" dirty="0"/>
          </a:p>
        </p:txBody>
      </p:sp>
      <p:sp>
        <p:nvSpPr>
          <p:cNvPr id="3" name="Content Placeholder 2">
            <a:extLst>
              <a:ext uri="{FF2B5EF4-FFF2-40B4-BE49-F238E27FC236}">
                <a16:creationId xmlns:a16="http://schemas.microsoft.com/office/drawing/2014/main" id="{56021A46-28FF-4FF8-9BBA-EB11848912FA}"/>
              </a:ext>
            </a:extLst>
          </p:cNvPr>
          <p:cNvSpPr>
            <a:spLocks noGrp="1"/>
          </p:cNvSpPr>
          <p:nvPr>
            <p:ph idx="1"/>
          </p:nvPr>
        </p:nvSpPr>
        <p:spPr>
          <a:xfrm>
            <a:off x="885217" y="1643974"/>
            <a:ext cx="9923834" cy="4095345"/>
          </a:xfrm>
        </p:spPr>
        <p:txBody>
          <a:bodyPr>
            <a:noAutofit/>
          </a:bodyPr>
          <a:lstStyle/>
          <a:p>
            <a:pPr lvl="1"/>
            <a:r>
              <a:rPr lang="en-US" dirty="0"/>
              <a:t>In summary, all people working with participants and/or identifiable participant data must complete two training modules. </a:t>
            </a:r>
          </a:p>
          <a:p>
            <a:pPr lvl="1"/>
            <a:r>
              <a:rPr lang="en-US" dirty="0"/>
              <a:t>You may take modules in Social and Behavioral Research or Biomedical Research. </a:t>
            </a:r>
            <a:r>
              <a:rPr lang="en-US" i="1" dirty="0"/>
              <a:t>Please note that the modules are identical aside from the examples used so either set of modules is appropriate, but you may want to take the modules that best fit your discipline:</a:t>
            </a:r>
          </a:p>
          <a:p>
            <a:pPr lvl="1"/>
            <a:r>
              <a:rPr lang="en-US" dirty="0"/>
              <a:t>The modules are:</a:t>
            </a:r>
          </a:p>
          <a:p>
            <a:pPr marL="274320" lvl="1" indent="0">
              <a:buNone/>
            </a:pPr>
            <a:endParaRPr lang="en-US" dirty="0"/>
          </a:p>
          <a:p>
            <a:pPr marL="0" indent="0">
              <a:lnSpc>
                <a:spcPct val="107000"/>
              </a:lnSpc>
              <a:spcBef>
                <a:spcPts val="0"/>
              </a:spcBef>
              <a:spcAft>
                <a:spcPts val="800"/>
              </a:spcAft>
              <a:buNone/>
            </a:pPr>
            <a:r>
              <a:rPr lang="en-US" sz="1800" dirty="0">
                <a:solidFill>
                  <a:srgbClr val="C00000"/>
                </a:solidFill>
                <a:effectLst/>
                <a:ea typeface="Times New Roman" panose="02020603050405020304" pitchFamily="18" charset="0"/>
                <a:cs typeface="Times New Roman" panose="02020603050405020304" pitchFamily="18" charset="0"/>
              </a:rPr>
              <a:t>     1. </a:t>
            </a:r>
            <a:r>
              <a:rPr lang="en-US" sz="1800" dirty="0">
                <a:effectLst/>
                <a:ea typeface="Times New Roman" panose="02020603050405020304" pitchFamily="18" charset="0"/>
                <a:cs typeface="Times New Roman" panose="02020603050405020304" pitchFamily="18" charset="0"/>
              </a:rPr>
              <a:t>Social and Behavioral Research-Basic Refresher course</a:t>
            </a:r>
          </a:p>
          <a:p>
            <a:pPr marL="0" indent="0">
              <a:lnSpc>
                <a:spcPct val="107000"/>
              </a:lnSpc>
              <a:spcBef>
                <a:spcPts val="0"/>
              </a:spcBef>
              <a:spcAft>
                <a:spcPts val="800"/>
              </a:spcAft>
              <a:buNone/>
            </a:pPr>
            <a:r>
              <a:rPr lang="en-US" sz="1800" dirty="0">
                <a:solidFill>
                  <a:srgbClr val="C00000"/>
                </a:solidFill>
                <a:ea typeface="Times New Roman" panose="02020603050405020304" pitchFamily="18" charset="0"/>
                <a:cs typeface="Times New Roman" panose="02020603050405020304" pitchFamily="18" charset="0"/>
              </a:rPr>
              <a:t>      </a:t>
            </a:r>
            <a:r>
              <a:rPr lang="en-US" sz="1800" dirty="0">
                <a:solidFill>
                  <a:srgbClr val="C00000"/>
                </a:solidFill>
                <a:effectLst/>
                <a:ea typeface="Times New Roman" panose="02020603050405020304" pitchFamily="18" charset="0"/>
                <a:cs typeface="Times New Roman" panose="02020603050405020304" pitchFamily="18" charset="0"/>
              </a:rPr>
              <a:t>AND</a:t>
            </a:r>
            <a:r>
              <a:rPr lang="en-US" sz="1800" dirty="0">
                <a:effectLst/>
                <a:ea typeface="Times New Roman" panose="02020603050405020304" pitchFamily="18" charset="0"/>
                <a:cs typeface="Times New Roman" panose="02020603050405020304" pitchFamily="18" charset="0"/>
              </a:rPr>
              <a:t> the Social and Behavioral Responsible Conduct of Research course</a:t>
            </a:r>
          </a:p>
          <a:p>
            <a:pPr marL="0" marR="0" indent="0">
              <a:lnSpc>
                <a:spcPct val="107000"/>
              </a:lnSpc>
              <a:spcBef>
                <a:spcPts val="0"/>
              </a:spcBef>
              <a:spcAft>
                <a:spcPts val="800"/>
              </a:spcAft>
              <a:buNone/>
            </a:pPr>
            <a:r>
              <a:rPr lang="en-US" sz="1800" dirty="0">
                <a:effectLst/>
                <a:ea typeface="Times New Roman" panose="02020603050405020304" pitchFamily="18" charset="0"/>
                <a:cs typeface="Times New Roman" panose="02020603050405020304" pitchFamily="18" charset="0"/>
              </a:rPr>
              <a:t>     </a:t>
            </a:r>
            <a:r>
              <a:rPr lang="en-US" sz="1800" i="1" dirty="0">
                <a:solidFill>
                  <a:srgbClr val="C00000"/>
                </a:solidFill>
                <a:effectLst/>
                <a:ea typeface="Times New Roman" panose="02020603050405020304" pitchFamily="18" charset="0"/>
                <a:cs typeface="Times New Roman" panose="02020603050405020304" pitchFamily="18" charset="0"/>
              </a:rPr>
              <a:t>OR</a:t>
            </a:r>
          </a:p>
          <a:p>
            <a:pPr marL="274320" lvl="1" indent="0">
              <a:lnSpc>
                <a:spcPct val="107000"/>
              </a:lnSpc>
              <a:spcBef>
                <a:spcPts val="0"/>
              </a:spcBef>
              <a:spcAft>
                <a:spcPts val="800"/>
              </a:spcAft>
              <a:buNone/>
            </a:pPr>
            <a:r>
              <a:rPr lang="en-US" dirty="0">
                <a:solidFill>
                  <a:srgbClr val="C00000"/>
                </a:solidFill>
                <a:effectLst/>
                <a:ea typeface="Times New Roman" panose="02020603050405020304" pitchFamily="18" charset="0"/>
                <a:cs typeface="Times New Roman" panose="02020603050405020304" pitchFamily="18" charset="0"/>
              </a:rPr>
              <a:t>2. </a:t>
            </a:r>
            <a:r>
              <a:rPr lang="en-US" dirty="0">
                <a:effectLst/>
                <a:ea typeface="Times New Roman" panose="02020603050405020304" pitchFamily="18" charset="0"/>
                <a:cs typeface="Times New Roman" panose="02020603050405020304" pitchFamily="18" charset="0"/>
              </a:rPr>
              <a:t>Biomedical Research-Basic Refresher course </a:t>
            </a:r>
          </a:p>
          <a:p>
            <a:pPr marL="274320" lvl="1" indent="0">
              <a:lnSpc>
                <a:spcPct val="107000"/>
              </a:lnSpc>
              <a:spcBef>
                <a:spcPts val="0"/>
              </a:spcBef>
              <a:spcAft>
                <a:spcPts val="800"/>
              </a:spcAft>
              <a:buNone/>
            </a:pPr>
            <a:r>
              <a:rPr lang="en-US" dirty="0">
                <a:solidFill>
                  <a:srgbClr val="C00000"/>
                </a:solidFill>
                <a:effectLst/>
                <a:ea typeface="Times New Roman" panose="02020603050405020304" pitchFamily="18" charset="0"/>
                <a:cs typeface="Times New Roman" panose="02020603050405020304" pitchFamily="18" charset="0"/>
              </a:rPr>
              <a:t>AND</a:t>
            </a:r>
            <a:r>
              <a:rPr lang="en-US" dirty="0">
                <a:effectLst/>
                <a:ea typeface="Times New Roman" panose="02020603050405020304" pitchFamily="18" charset="0"/>
                <a:cs typeface="Times New Roman" panose="02020603050405020304" pitchFamily="18" charset="0"/>
              </a:rPr>
              <a:t> the Biomedical Responsible Conduct of Research course</a:t>
            </a:r>
            <a:br>
              <a:rPr lang="en-US" sz="1600" dirty="0">
                <a:effectLst/>
                <a:ea typeface="Times New Roman" panose="02020603050405020304" pitchFamily="18" charset="0"/>
                <a:cs typeface="Times New Roman" panose="02020603050405020304" pitchFamily="18" charset="0"/>
              </a:rPr>
            </a:br>
            <a:endParaRPr lang="en-US" sz="1600" dirty="0"/>
          </a:p>
        </p:txBody>
      </p:sp>
    </p:spTree>
    <p:extLst>
      <p:ext uri="{BB962C8B-B14F-4D97-AF65-F5344CB8AC3E}">
        <p14:creationId xmlns:p14="http://schemas.microsoft.com/office/powerpoint/2010/main" val="194091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D02B6-7AE3-1DD6-336A-6D9EB50A6B69}"/>
              </a:ext>
            </a:extLst>
          </p:cNvPr>
          <p:cNvSpPr>
            <a:spLocks noGrp="1"/>
          </p:cNvSpPr>
          <p:nvPr>
            <p:ph type="ctrTitle"/>
          </p:nvPr>
        </p:nvSpPr>
        <p:spPr/>
        <p:txBody>
          <a:bodyPr>
            <a:normAutofit fontScale="90000"/>
          </a:bodyPr>
          <a:lstStyle/>
          <a:p>
            <a:br>
              <a:rPr lang="en-US" sz="6000" dirty="0">
                <a:solidFill>
                  <a:srgbClr val="C00000"/>
                </a:solidFill>
              </a:rPr>
            </a:br>
            <a:br>
              <a:rPr lang="en-US" sz="6000" dirty="0">
                <a:solidFill>
                  <a:srgbClr val="C00000"/>
                </a:solidFill>
              </a:rPr>
            </a:br>
            <a:br>
              <a:rPr lang="en-US" sz="6000" dirty="0">
                <a:solidFill>
                  <a:srgbClr val="C00000"/>
                </a:solidFill>
              </a:rPr>
            </a:br>
            <a:br>
              <a:rPr lang="en-US" sz="6000" dirty="0">
                <a:solidFill>
                  <a:srgbClr val="C00000"/>
                </a:solidFill>
              </a:rPr>
            </a:br>
            <a:br>
              <a:rPr lang="en-US" sz="6000" dirty="0">
                <a:solidFill>
                  <a:srgbClr val="C00000"/>
                </a:solidFill>
              </a:rPr>
            </a:br>
            <a:br>
              <a:rPr lang="en-US" sz="6000" dirty="0">
                <a:solidFill>
                  <a:srgbClr val="C00000"/>
                </a:solidFill>
              </a:rPr>
            </a:br>
            <a:br>
              <a:rPr lang="en-US" sz="6000" dirty="0">
                <a:solidFill>
                  <a:srgbClr val="C00000"/>
                </a:solidFill>
              </a:rPr>
            </a:br>
            <a:br>
              <a:rPr lang="en-US" sz="6000" dirty="0">
                <a:solidFill>
                  <a:srgbClr val="C00000"/>
                </a:solidFill>
              </a:rPr>
            </a:br>
            <a:br>
              <a:rPr lang="en-US" sz="6000" dirty="0">
                <a:solidFill>
                  <a:srgbClr val="C00000"/>
                </a:solidFill>
              </a:rPr>
            </a:br>
            <a:r>
              <a:rPr lang="en-US" sz="6000" dirty="0">
                <a:solidFill>
                  <a:srgbClr val="C00000"/>
                </a:solidFill>
              </a:rPr>
              <a:t>Determine the Category of Review Required for Your Research</a:t>
            </a:r>
            <a:br>
              <a:rPr lang="en-US" sz="8000" dirty="0"/>
            </a:br>
            <a:endParaRPr lang="en-US" dirty="0"/>
          </a:p>
        </p:txBody>
      </p:sp>
    </p:spTree>
    <p:extLst>
      <p:ext uri="{BB962C8B-B14F-4D97-AF65-F5344CB8AC3E}">
        <p14:creationId xmlns:p14="http://schemas.microsoft.com/office/powerpoint/2010/main" val="1468900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6B15D-75F4-C074-DBBF-13AE6915362B}"/>
              </a:ext>
            </a:extLst>
          </p:cNvPr>
          <p:cNvSpPr>
            <a:spLocks noGrp="1"/>
          </p:cNvSpPr>
          <p:nvPr>
            <p:ph type="title"/>
          </p:nvPr>
        </p:nvSpPr>
        <p:spPr/>
        <p:txBody>
          <a:bodyPr/>
          <a:lstStyle/>
          <a:p>
            <a:r>
              <a:rPr lang="en-US" dirty="0"/>
              <a:t>Determine the Category of Review Required for Your Research</a:t>
            </a:r>
          </a:p>
        </p:txBody>
      </p:sp>
      <p:sp>
        <p:nvSpPr>
          <p:cNvPr id="3" name="Content Placeholder 2">
            <a:extLst>
              <a:ext uri="{FF2B5EF4-FFF2-40B4-BE49-F238E27FC236}">
                <a16:creationId xmlns:a16="http://schemas.microsoft.com/office/drawing/2014/main" id="{132D9ED2-A2C1-B6AD-6B5D-0F588D66C016}"/>
              </a:ext>
            </a:extLst>
          </p:cNvPr>
          <p:cNvSpPr>
            <a:spLocks noGrp="1"/>
          </p:cNvSpPr>
          <p:nvPr>
            <p:ph idx="1"/>
          </p:nvPr>
        </p:nvSpPr>
        <p:spPr/>
        <p:txBody>
          <a:bodyPr/>
          <a:lstStyle/>
          <a:p>
            <a:pPr marL="0" indent="0">
              <a:buNone/>
            </a:pPr>
            <a:r>
              <a:rPr lang="en-US" sz="1800" dirty="0"/>
              <a:t>In order to submit the correct Protocol Form to the IRB you must determine what level of review your study requires.</a:t>
            </a:r>
          </a:p>
          <a:p>
            <a:pPr marL="0" indent="0">
              <a:buNone/>
            </a:pPr>
            <a:r>
              <a:rPr lang="en-US" sz="1800" dirty="0"/>
              <a:t>Your study may require Full Board Review, Expedited Review, or Exempt Review. The next few slides explain each of these categories.</a:t>
            </a:r>
          </a:p>
          <a:p>
            <a:r>
              <a:rPr lang="en-US" sz="1800" i="1" dirty="0"/>
              <a:t>Please note: </a:t>
            </a:r>
            <a:r>
              <a:rPr lang="en-US" sz="1800" i="1" dirty="0">
                <a:ea typeface="Times New Roman" panose="02020603050405020304" pitchFamily="18" charset="0"/>
              </a:rPr>
              <a:t>If your p</a:t>
            </a:r>
            <a:r>
              <a:rPr lang="en-US" sz="1800" i="1" dirty="0"/>
              <a:t>roject meets </a:t>
            </a:r>
            <a:r>
              <a:rPr lang="en-US" sz="1800" b="1" i="1" dirty="0"/>
              <a:t>Exempt </a:t>
            </a:r>
            <a:r>
              <a:rPr lang="en-US" sz="1800" i="1" dirty="0"/>
              <a:t>review criteria it is best to submit in this category because the submission requirements are minimal, and the project will not require ongoing review by the IRB. </a:t>
            </a:r>
          </a:p>
          <a:p>
            <a:pPr marL="274320" lvl="1" indent="0">
              <a:spcBef>
                <a:spcPts val="0"/>
              </a:spcBef>
              <a:buNone/>
            </a:pPr>
            <a:endParaRPr lang="en-US" sz="2000" i="1" dirty="0"/>
          </a:p>
          <a:p>
            <a:pPr marL="0" indent="0">
              <a:buNone/>
            </a:pPr>
            <a:endParaRPr lang="en-US" dirty="0"/>
          </a:p>
        </p:txBody>
      </p:sp>
    </p:spTree>
    <p:extLst>
      <p:ext uri="{BB962C8B-B14F-4D97-AF65-F5344CB8AC3E}">
        <p14:creationId xmlns:p14="http://schemas.microsoft.com/office/powerpoint/2010/main" val="1544036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1D1D2-4B3F-4AA8-8980-2B8E87B60E21}"/>
              </a:ext>
            </a:extLst>
          </p:cNvPr>
          <p:cNvSpPr>
            <a:spLocks noGrp="1"/>
          </p:cNvSpPr>
          <p:nvPr>
            <p:ph type="title"/>
          </p:nvPr>
        </p:nvSpPr>
        <p:spPr/>
        <p:txBody>
          <a:bodyPr/>
          <a:lstStyle/>
          <a:p>
            <a:r>
              <a:rPr lang="en-US" dirty="0"/>
              <a:t>Submission Types: Full Board</a:t>
            </a:r>
          </a:p>
        </p:txBody>
      </p:sp>
      <p:sp>
        <p:nvSpPr>
          <p:cNvPr id="3" name="Content Placeholder 2">
            <a:extLst>
              <a:ext uri="{FF2B5EF4-FFF2-40B4-BE49-F238E27FC236}">
                <a16:creationId xmlns:a16="http://schemas.microsoft.com/office/drawing/2014/main" id="{284D5022-75CA-435C-9F93-36D04CC751FD}"/>
              </a:ext>
            </a:extLst>
          </p:cNvPr>
          <p:cNvSpPr>
            <a:spLocks noGrp="1"/>
          </p:cNvSpPr>
          <p:nvPr>
            <p:ph idx="1"/>
          </p:nvPr>
        </p:nvSpPr>
        <p:spPr>
          <a:xfrm>
            <a:off x="1295400" y="1825558"/>
            <a:ext cx="9601200" cy="4088859"/>
          </a:xfrm>
        </p:spPr>
        <p:txBody>
          <a:bodyPr>
            <a:normAutofit fontScale="92500" lnSpcReduction="10000"/>
          </a:bodyPr>
          <a:lstStyle/>
          <a:p>
            <a:pPr marL="0" indent="0">
              <a:buNone/>
            </a:pPr>
            <a:r>
              <a:rPr lang="en-US" dirty="0">
                <a:solidFill>
                  <a:schemeClr val="accent1">
                    <a:lumMod val="75000"/>
                  </a:schemeClr>
                </a:solidFill>
              </a:rPr>
              <a:t>Full Board review: </a:t>
            </a:r>
          </a:p>
          <a:p>
            <a:pPr lvl="1"/>
            <a:r>
              <a:rPr lang="en-US" dirty="0"/>
              <a:t>Full Board review is required when research:</a:t>
            </a:r>
          </a:p>
          <a:p>
            <a:pPr lvl="2"/>
            <a:r>
              <a:rPr lang="en-US" dirty="0"/>
              <a:t>Involves more than minimal risk to participants or participants are from a protected group (specified on the Protocol form) or are vulnerable to coercion or have impaired capacity to make decisions.</a:t>
            </a:r>
          </a:p>
          <a:p>
            <a:pPr lvl="1"/>
            <a:r>
              <a:rPr lang="en-US" sz="1800" dirty="0">
                <a:effectLst/>
                <a:ea typeface="Calibri" panose="020F0502020204030204" pitchFamily="34" charset="0"/>
                <a:cs typeface="Times New Roman" panose="02020603050405020304" pitchFamily="18" charset="0"/>
              </a:rPr>
              <a:t>When </a:t>
            </a:r>
            <a:r>
              <a:rPr lang="en-US" dirty="0">
                <a:ea typeface="Calibri" panose="020F0502020204030204" pitchFamily="34" charset="0"/>
                <a:cs typeface="Times New Roman" panose="02020603050405020304" pitchFamily="18" charset="0"/>
              </a:rPr>
              <a:t>any </a:t>
            </a:r>
            <a:r>
              <a:rPr lang="en-US" sz="1800" dirty="0">
                <a:effectLst/>
                <a:ea typeface="Calibri" panose="020F0502020204030204" pitchFamily="34" charset="0"/>
                <a:cs typeface="Times New Roman" panose="02020603050405020304" pitchFamily="18" charset="0"/>
              </a:rPr>
              <a:t>of the above-mentioned conditions are the case, the researcher must design participant selection procedures, consent procedures, and safeguards to protect the rights and welfare of participants.</a:t>
            </a:r>
          </a:p>
          <a:p>
            <a:pPr lvl="1"/>
            <a:r>
              <a:rPr lang="en-US" dirty="0"/>
              <a:t>It is recommended that researchers attend the meeting in which their research is being discussed (schedule a remote connection with the IRB Point of Contact in the Provost’s Office 305-899-3020).  </a:t>
            </a:r>
          </a:p>
          <a:p>
            <a:pPr lvl="1"/>
            <a:r>
              <a:rPr lang="en-US" dirty="0"/>
              <a:t>Submissions must be made before the first Friday of the month to be considered for Full Board review at that month’s meeting.</a:t>
            </a:r>
          </a:p>
          <a:p>
            <a:pPr lvl="1"/>
            <a:r>
              <a:rPr lang="en-US" dirty="0"/>
              <a:t>Researchers whose studies required Full Board approval are required to submit an annual report on IRBNet. Forms for the report can be found on IRBNet under “Forms and Templates.”</a:t>
            </a:r>
          </a:p>
          <a:p>
            <a:pPr marL="274320" lvl="1" indent="0">
              <a:buNone/>
            </a:pPr>
            <a:endParaRPr lang="en-US" dirty="0"/>
          </a:p>
        </p:txBody>
      </p:sp>
    </p:spTree>
    <p:extLst>
      <p:ext uri="{BB962C8B-B14F-4D97-AF65-F5344CB8AC3E}">
        <p14:creationId xmlns:p14="http://schemas.microsoft.com/office/powerpoint/2010/main" val="2081820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E5405-960C-465E-6666-03F436B2503C}"/>
              </a:ext>
            </a:extLst>
          </p:cNvPr>
          <p:cNvSpPr>
            <a:spLocks noGrp="1"/>
          </p:cNvSpPr>
          <p:nvPr>
            <p:ph type="title"/>
          </p:nvPr>
        </p:nvSpPr>
        <p:spPr/>
        <p:txBody>
          <a:bodyPr>
            <a:normAutofit/>
          </a:bodyPr>
          <a:lstStyle/>
          <a:p>
            <a:r>
              <a:rPr lang="en-US" sz="2800" dirty="0"/>
              <a:t>Not all Research Requires Review by the Full Board</a:t>
            </a:r>
          </a:p>
        </p:txBody>
      </p:sp>
      <p:sp>
        <p:nvSpPr>
          <p:cNvPr id="3" name="Content Placeholder 2">
            <a:extLst>
              <a:ext uri="{FF2B5EF4-FFF2-40B4-BE49-F238E27FC236}">
                <a16:creationId xmlns:a16="http://schemas.microsoft.com/office/drawing/2014/main" id="{7337CE14-7E1C-7DCD-0B99-20F9FFD8FA6F}"/>
              </a:ext>
            </a:extLst>
          </p:cNvPr>
          <p:cNvSpPr>
            <a:spLocks noGrp="1"/>
          </p:cNvSpPr>
          <p:nvPr>
            <p:ph idx="1"/>
          </p:nvPr>
        </p:nvSpPr>
        <p:spPr>
          <a:xfrm>
            <a:off x="1295400" y="2010384"/>
            <a:ext cx="9601200" cy="3809999"/>
          </a:xfrm>
        </p:spPr>
        <p:txBody>
          <a:bodyPr/>
          <a:lstStyle/>
          <a:p>
            <a:pPr marL="0" marR="0">
              <a:spcBef>
                <a:spcPts val="0"/>
              </a:spcBef>
              <a:spcAft>
                <a:spcPts val="0"/>
              </a:spcAft>
            </a:pPr>
            <a:r>
              <a:rPr lang="en-US" dirty="0">
                <a:effectLst/>
              </a:rPr>
              <a:t> </a:t>
            </a:r>
            <a:r>
              <a:rPr lang="en-US" sz="1800" dirty="0">
                <a:effectLst/>
              </a:rPr>
              <a:t>Your project may meet criteria for either Expedition or Exemption as defined by federal standards. </a:t>
            </a:r>
          </a:p>
          <a:p>
            <a:pPr marL="0" marR="0" indent="0">
              <a:spcBef>
                <a:spcPts val="0"/>
              </a:spcBef>
              <a:spcAft>
                <a:spcPts val="0"/>
              </a:spcAft>
              <a:buNone/>
            </a:pPr>
            <a:endParaRPr lang="en-US" sz="1800" dirty="0">
              <a:effectLst/>
            </a:endParaRPr>
          </a:p>
          <a:p>
            <a:pPr marL="0" marR="0">
              <a:spcBef>
                <a:spcPts val="0"/>
              </a:spcBef>
              <a:spcAft>
                <a:spcPts val="0"/>
              </a:spcAft>
            </a:pPr>
            <a:r>
              <a:rPr lang="en-US" sz="1800" dirty="0">
                <a:effectLst/>
              </a:rPr>
              <a:t>If your research qualifies in one of these categories, it can be reviewed by an IRB member and the IRB Chair, outside of a Full IRB meeting, for faster turnaround. </a:t>
            </a:r>
          </a:p>
          <a:p>
            <a:pPr marL="0" marR="0">
              <a:spcBef>
                <a:spcPts val="0"/>
              </a:spcBef>
              <a:spcAft>
                <a:spcPts val="0"/>
              </a:spcAft>
            </a:pPr>
            <a:endParaRPr lang="en-US" sz="1800" dirty="0"/>
          </a:p>
          <a:p>
            <a:pPr marL="0" marR="0">
              <a:spcBef>
                <a:spcPts val="0"/>
              </a:spcBef>
              <a:spcAft>
                <a:spcPts val="0"/>
              </a:spcAft>
            </a:pPr>
            <a:r>
              <a:rPr lang="en-US" sz="1800" dirty="0">
                <a:effectLst/>
              </a:rPr>
              <a:t>The criteria for Expedition and Exemption are given </a:t>
            </a:r>
            <a:r>
              <a:rPr lang="en-US" sz="1800" dirty="0"/>
              <a:t>on</a:t>
            </a:r>
            <a:r>
              <a:rPr lang="en-US" sz="1800" dirty="0">
                <a:effectLst/>
              </a:rPr>
              <a:t> the slides that follow. </a:t>
            </a:r>
          </a:p>
          <a:p>
            <a:pPr marL="0" marR="0" indent="0">
              <a:spcBef>
                <a:spcPts val="0"/>
              </a:spcBef>
              <a:spcAft>
                <a:spcPts val="0"/>
              </a:spcAft>
              <a:buNone/>
            </a:pPr>
            <a:endParaRPr lang="en-US" sz="1800" i="1" dirty="0">
              <a:solidFill>
                <a:srgbClr val="0070C0"/>
              </a:solidFill>
              <a:effectLst/>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21893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1132</TotalTime>
  <Words>3554</Words>
  <Application>Microsoft Office PowerPoint</Application>
  <PresentationFormat>Widescreen</PresentationFormat>
  <Paragraphs>214</Paragraphs>
  <Slides>40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Courier Bold</vt:lpstr>
      <vt:lpstr>Symbol</vt:lpstr>
      <vt:lpstr>Diamond Grid 16x9</vt:lpstr>
      <vt:lpstr>Guidance for  Researchers Submitting to the IRB for the First Time  Barry University IRB </vt:lpstr>
      <vt:lpstr>Objectives of this Guidance</vt:lpstr>
      <vt:lpstr>First Steps</vt:lpstr>
      <vt:lpstr>First Steps: Create an IRBNet Account</vt:lpstr>
      <vt:lpstr>    Tip: Take the Correct Ethics Training Course  </vt:lpstr>
      <vt:lpstr>         Determine the Category of Review Required for Your Research </vt:lpstr>
      <vt:lpstr>Determine the Category of Review Required for Your Research</vt:lpstr>
      <vt:lpstr>Submission Types: Full Board</vt:lpstr>
      <vt:lpstr>Not all Research Requires Review by the Full Board</vt:lpstr>
      <vt:lpstr>Submission Types: Expedited</vt:lpstr>
      <vt:lpstr>Submission Types: Exempt </vt:lpstr>
      <vt:lpstr>  Select the Protocol Form Designed for the Type of Review Your Study Requires </vt:lpstr>
      <vt:lpstr>Complete One of the Barry University Institutional Review Board Protocol Form</vt:lpstr>
      <vt:lpstr>How to Complete a Protocol Form</vt:lpstr>
      <vt:lpstr>First Section of the Protocol Form</vt:lpstr>
      <vt:lpstr>Justify the Category of Review Your Research Meets</vt:lpstr>
      <vt:lpstr>    Explain/Justify Exempt and Expedited Submissions </vt:lpstr>
      <vt:lpstr>Tip: Create Your Informed Consent Document Before Completing the Protocol Form</vt:lpstr>
      <vt:lpstr> Describe Risks to Participants</vt:lpstr>
      <vt:lpstr>Information About Your Intended Participants</vt:lpstr>
      <vt:lpstr>Vulnerable Populations</vt:lpstr>
      <vt:lpstr>How Many Participants Will You Use? </vt:lpstr>
      <vt:lpstr>How Will You Recruit Participants?</vt:lpstr>
      <vt:lpstr>Research Methods and Instruments/Measures</vt:lpstr>
      <vt:lpstr>Research Methods</vt:lpstr>
      <vt:lpstr>Instruments and Measures You Plan to Use</vt:lpstr>
      <vt:lpstr>Does Your Study Involve Research on Existing Barry Programs?</vt:lpstr>
      <vt:lpstr>Anonymity/Confidentiality Statement</vt:lpstr>
      <vt:lpstr>How Will You Obtain Participant Consent? </vt:lpstr>
      <vt:lpstr>Conflict of Interest</vt:lpstr>
      <vt:lpstr>Third Party Confidentiality Agreement</vt:lpstr>
      <vt:lpstr>Verify Your Package Signature</vt:lpstr>
      <vt:lpstr>Additional Elements on the Protocol Form for  EXPEDITED or FULL BOARD Reviews</vt:lpstr>
      <vt:lpstr>Benefits Statement</vt:lpstr>
      <vt:lpstr>Future Use of Data Statement</vt:lpstr>
      <vt:lpstr>Report a Funding Agency or Research Sponsor</vt:lpstr>
      <vt:lpstr> Report Drug/ Medical Device/ Radiation…Research  </vt:lpstr>
      <vt:lpstr>Final Steps</vt:lpstr>
      <vt:lpstr>What Happens Next: A Full Board Review </vt:lpstr>
      <vt:lpstr>What Happens Next: An Expedited Review OR an Exempt Review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Guidance in  PROTOCOL SUBMISSION  to Barry University IRB</dc:title>
  <dc:creator>Rebecca Murray</dc:creator>
  <cp:lastModifiedBy>Rebecca Murray</cp:lastModifiedBy>
  <cp:revision>11</cp:revision>
  <dcterms:created xsi:type="dcterms:W3CDTF">2022-04-27T18:38:24Z</dcterms:created>
  <dcterms:modified xsi:type="dcterms:W3CDTF">2023-01-13T19:35:54Z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